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1" r:id="rId14"/>
    <p:sldId id="270" r:id="rId15"/>
    <p:sldId id="274" r:id="rId16"/>
    <p:sldId id="272" r:id="rId17"/>
    <p:sldId id="273" r:id="rId18"/>
    <p:sldId id="275" r:id="rId19"/>
    <p:sldId id="259"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2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5D00E-35C9-4A46-827B-D0FF4F4DD3B7}" type="datetimeFigureOut">
              <a:rPr lang="es-MX" smtClean="0"/>
              <a:t>27/03/2014</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0CCDE-FDC9-479D-88D2-42AA52DCC70F}" type="slidenum">
              <a:rPr lang="es-MX" smtClean="0"/>
              <a:t>‹Nº›</a:t>
            </a:fld>
            <a:endParaRPr lang="es-MX" dirty="0"/>
          </a:p>
        </p:txBody>
      </p:sp>
    </p:spTree>
    <p:extLst>
      <p:ext uri="{BB962C8B-B14F-4D97-AF65-F5344CB8AC3E}">
        <p14:creationId xmlns:p14="http://schemas.microsoft.com/office/powerpoint/2010/main" val="315883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proporcionar actualizaciones de los hitos</a:t>
            </a:r>
            <a:r>
              <a:rPr lang="es-ES" baseline="0" dirty="0" smtClean="0"/>
              <a:t> del proyecto.</a:t>
            </a:r>
            <a:endParaRPr lang="es-ES" dirty="0" smtClean="0"/>
          </a:p>
          <a:p>
            <a:endParaRPr lang="es-ES" baseline="0" dirty="0" smtClean="0"/>
          </a:p>
          <a:p>
            <a:pPr lvl="0"/>
            <a:r>
              <a:rPr lang="es-ES" sz="1000" b="1" dirty="0" smtClean="0"/>
              <a:t>Secciones</a:t>
            </a:r>
            <a:endParaRPr lang="es-ES" sz="1000" b="0" dirty="0" smtClean="0"/>
          </a:p>
          <a:p>
            <a:pPr lvl="0"/>
            <a:r>
              <a:rPr lang="es-ES" sz="1000" b="0" dirty="0" smtClean="0"/>
              <a:t>Para agregar secciones, haga clic con el botón secundario del mouse en una diapositiva.</a:t>
            </a:r>
            <a:r>
              <a:rPr lang="es-ES" sz="1000" b="0" baseline="0" dirty="0" smtClean="0"/>
              <a:t> Las secciones pueden ayudarle a organizar las diapositivas o a facilitar la colaboración entre varios autores.</a:t>
            </a:r>
            <a:endParaRPr lang="es-ES" sz="1000" b="0" dirty="0" smtClean="0"/>
          </a:p>
          <a:p>
            <a:pPr lvl="0"/>
            <a:endParaRPr lang="es-ES" sz="1000" b="1" dirty="0" smtClean="0"/>
          </a:p>
          <a:p>
            <a:pPr lvl="0"/>
            <a:r>
              <a:rPr lang="es-ES" sz="1000" b="1" dirty="0" smtClean="0"/>
              <a:t>Notas</a:t>
            </a:r>
          </a:p>
          <a:p>
            <a:pPr lvl="0"/>
            <a:r>
              <a:rPr lang="es-ES" sz="1000" dirty="0" smtClean="0"/>
              <a:t>Use la sección Notas para las notas de entrega o para proporcionar detalles adicionales al público.</a:t>
            </a:r>
            <a:r>
              <a:rPr lang="es-ES" sz="1000" baseline="0" dirty="0" smtClean="0"/>
              <a:t> Vea las notas en la vista Presentación durante la presentación. </a:t>
            </a:r>
          </a:p>
          <a:p>
            <a:pPr lvl="0">
              <a:buFontTx/>
              <a:buNone/>
            </a:pPr>
            <a:r>
              <a:rPr lang="es-ES" sz="1000" dirty="0" smtClean="0"/>
              <a:t>Tenga en cuenta el tamaño de la fuente (es importante para la accesibilidad, visibilidad, grabación en vídeo y producción en línea)</a:t>
            </a:r>
          </a:p>
          <a:p>
            <a:pPr lvl="0"/>
            <a:endParaRPr lang="es-ES" sz="1000" dirty="0" smtClean="0"/>
          </a:p>
          <a:p>
            <a:pPr lvl="0">
              <a:buFontTx/>
              <a:buNone/>
            </a:pPr>
            <a:r>
              <a:rPr lang="es-ES" sz="1000" b="1" dirty="0" smtClean="0"/>
              <a:t>Colores coordinados </a:t>
            </a:r>
          </a:p>
          <a:p>
            <a:pPr lvl="0">
              <a:buFontTx/>
              <a:buNone/>
            </a:pPr>
            <a:r>
              <a:rPr lang="es-ES" sz="1000" dirty="0" smtClean="0"/>
              <a:t>Preste especial atención a los gráficos, diagramas y cuadros de texto.</a:t>
            </a:r>
            <a:r>
              <a:rPr lang="es-ES" sz="1000" baseline="0" dirty="0" smtClean="0"/>
              <a:t> </a:t>
            </a:r>
            <a:endParaRPr lang="es-ES" sz="1000" dirty="0" smtClean="0"/>
          </a:p>
          <a:p>
            <a:pPr lvl="0"/>
            <a:r>
              <a:rPr lang="es-ES" sz="1000" dirty="0" smtClean="0"/>
              <a:t>Tenga en cuenta que los asistentes imprimirán en blanco y negro o escala de grises. Ejecute una prueba de impresión para asegurarse de que los colores son los correctos cuando se imprime en blanco y negro puros y escala de grises.</a:t>
            </a:r>
          </a:p>
          <a:p>
            <a:pPr lvl="0">
              <a:buFontTx/>
              <a:buNone/>
            </a:pPr>
            <a:endParaRPr lang="es-ES" sz="1000" dirty="0" smtClean="0"/>
          </a:p>
          <a:p>
            <a:pPr lvl="0">
              <a:buFontTx/>
              <a:buNone/>
            </a:pPr>
            <a:r>
              <a:rPr lang="es-ES" sz="1000" b="1" dirty="0" smtClean="0"/>
              <a:t>Gráficos y tablas</a:t>
            </a:r>
          </a:p>
          <a:p>
            <a:pPr lvl="0"/>
            <a:r>
              <a:rPr lang="es-ES" sz="1000" dirty="0" smtClean="0"/>
              <a:t>En breve: si es posible, use colores y estilos uniformes y que no distraigan.</a:t>
            </a:r>
          </a:p>
          <a:p>
            <a:pPr lvl="0"/>
            <a:r>
              <a:rPr lang="es-ES" sz="1000" dirty="0" smtClean="0"/>
              <a:t>Etiquete todos los gráficos y tablas.</a:t>
            </a:r>
          </a:p>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es-ES">
                <a:latin typeface="Georgia" pitchFamily="18" charset="0"/>
              </a:defRPr>
            </a:lvl1pPr>
          </a:lstStyle>
          <a:p>
            <a:pPr eaLnBrk="1" latinLnBrk="0" hangingPunct="1"/>
            <a:r>
              <a:rPr lang="es-ES" smtClean="0"/>
              <a:t>Haga clic para modificar el estilo de título del patrón</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es-ES" sz="1600" baseline="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r>
              <a:rPr kumimoji="0" lang="es-ES"/>
              <a:t>Haga clic para editar</a:t>
            </a:r>
          </a:p>
        </p:txBody>
      </p:sp>
      <p:sp>
        <p:nvSpPr>
          <p:cNvPr id="4" name="Date Placeholder 3"/>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92" t="50811" r="45394" b="-590"/>
          <a:stretch/>
        </p:blipFill>
        <p:spPr>
          <a:xfrm>
            <a:off x="-13647" y="0"/>
            <a:ext cx="9157648" cy="5582272"/>
          </a:xfrm>
          <a:prstGeom prst="rect">
            <a:avLst/>
          </a:prstGeom>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es-ES" sz="3600" b="0" cap="none">
                <a:latin typeface="Georgia" pitchFamily="18" charset="0"/>
              </a:defRPr>
            </a:lvl1pPr>
          </a:lstStyle>
          <a:p>
            <a:r>
              <a:rPr kumimoji="0" lang="es-ES"/>
              <a:t>Haga clic para modificar el estilo de título del patrón</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es-ES" sz="2000">
                <a:solidFill>
                  <a:schemeClr val="tx1"/>
                </a:solidFill>
                <a:latin typeface="Georgia" pitchFamily="18" charset="0"/>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4" name="Date Placeholder 3"/>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es-ES" sz="2800">
                <a:latin typeface="Georgia" pitchFamily="18" charset="0"/>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es-ES"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es-ES" sz="1800">
                <a:latin typeface="Georgia" pitchFamily="18" charset="0"/>
              </a:defRPr>
            </a:lvl2pPr>
            <a:lvl3pPr eaLnBrk="1" latinLnBrk="0" hangingPunct="1">
              <a:defRPr kumimoji="0" lang="es-ES" sz="2000">
                <a:latin typeface="Georgia" pitchFamily="18" charset="0"/>
              </a:defRPr>
            </a:lvl3pPr>
            <a:lvl4pPr eaLnBrk="1" latinLnBrk="0" hangingPunct="1">
              <a:defRPr kumimoji="0" lang="es-ES" sz="2000">
                <a:latin typeface="Georgia" pitchFamily="18" charset="0"/>
              </a:defRPr>
            </a:lvl4pPr>
            <a:lvl5pPr eaLnBrk="1" latinLnBrk="0" hangingPunct="1">
              <a:defRPr kumimoji="0" lang="es-ES" sz="2000">
                <a:latin typeface="Georgia" pitchFamily="18" charset="0"/>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s-ES" sz="2800"/>
            </a:lvl1p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852CFEB-56D5-43E4-B265-6B95FD1D0AB5}" type="datetimeFigureOut">
              <a:rPr lang="es-MX" smtClean="0"/>
              <a:t>27/03/2014</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ADC49331-140D-47A7-B59D-9D8AC2F74553}" type="slidenum">
              <a:rPr lang="es-MX" smtClean="0"/>
              <a:t>‹Nº›</a:t>
            </a:fld>
            <a:endParaRPr lang="es-MX"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F852CFEB-56D5-43E4-B265-6B95FD1D0AB5}" type="datetimeFigureOut">
              <a:rPr lang="es-MX" smtClean="0"/>
              <a:t>27/03/2014</a:t>
            </a:fld>
            <a:endParaRPr lang="es-MX"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ADC49331-140D-47A7-B59D-9D8AC2F74553}" type="slidenum">
              <a:rPr lang="es-MX" smtClean="0"/>
              <a:t>‹Nº›</a:t>
            </a:fld>
            <a:endParaRPr lang="es-MX" dirty="0"/>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kumimoji="0" lang="es-ES"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052" y="3226976"/>
            <a:ext cx="7772400" cy="761999"/>
          </a:xfrm>
        </p:spPr>
        <p:txBody>
          <a:bodyPr>
            <a:noAutofit/>
          </a:bodyPr>
          <a:lstStyle/>
          <a:p>
            <a:r>
              <a:rPr lang="es-ES" sz="4000" b="1" dirty="0" smtClean="0"/>
              <a:t>RESPUESTA AL PLIEGO </a:t>
            </a:r>
            <a:br>
              <a:rPr lang="es-ES" sz="4000" b="1" dirty="0" smtClean="0"/>
            </a:br>
            <a:r>
              <a:rPr lang="es-ES" sz="4000" b="1" dirty="0" smtClean="0"/>
              <a:t>GENERAL DE </a:t>
            </a:r>
            <a:br>
              <a:rPr lang="es-ES" sz="4000" b="1" dirty="0" smtClean="0"/>
            </a:br>
            <a:r>
              <a:rPr lang="es-ES" sz="4000" b="1" dirty="0" smtClean="0"/>
              <a:t>DEMANDAS  2013</a:t>
            </a:r>
            <a:endParaRPr lang="es-ES" sz="4000" b="1" dirty="0"/>
          </a:p>
        </p:txBody>
      </p:sp>
      <p:sp>
        <p:nvSpPr>
          <p:cNvPr id="8" name="7 Subtítulo"/>
          <p:cNvSpPr>
            <a:spLocks noGrp="1"/>
          </p:cNvSpPr>
          <p:nvPr>
            <p:ph type="subTitle" idx="1"/>
          </p:nvPr>
        </p:nvSpPr>
        <p:spPr>
          <a:xfrm>
            <a:off x="1403648" y="6093296"/>
            <a:ext cx="6427180" cy="504056"/>
          </a:xfrm>
        </p:spPr>
        <p:txBody>
          <a:bodyPr>
            <a:noAutofit/>
          </a:bodyPr>
          <a:lstStyle/>
          <a:p>
            <a:pPr algn="r"/>
            <a:r>
              <a:rPr lang="es-MX" sz="2400" b="1" dirty="0" smtClean="0"/>
              <a:t>San Luis Potosí, S.L.P. , marzo de 2014</a:t>
            </a:r>
            <a:endParaRPr lang="es-MX" sz="2400" b="1" dirty="0"/>
          </a:p>
        </p:txBody>
      </p:sp>
      <p:pic>
        <p:nvPicPr>
          <p:cNvPr id="7" name="Picture 2" descr="https://encrypted-tbn2.gstatic.com/images?q=tbn:ANd9GcQmHQPXmp6gDJPcuaNc_5nolCctI705D9mRuc1rdK2_L6Gq2JWH"/>
          <p:cNvPicPr>
            <a:picLocks noChangeAspect="1" noChangeArrowheads="1"/>
          </p:cNvPicPr>
          <p:nvPr/>
        </p:nvPicPr>
        <p:blipFill>
          <a:blip r:embed="rId5" cstate="print"/>
          <a:srcRect/>
          <a:stretch>
            <a:fillRect/>
          </a:stretch>
        </p:blipFill>
        <p:spPr bwMode="auto">
          <a:xfrm>
            <a:off x="6456085" y="424107"/>
            <a:ext cx="1560421" cy="14960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https://encrypted-tbn0.gstatic.com/images?q=tbn:ANd9GcRJUy7y9cm0nS7z-35Xedlapg2o8bGqZIVhIQQNqhLtW7f88lAYqw"/>
          <p:cNvPicPr>
            <a:picLocks noChangeAspect="1" noChangeArrowheads="1"/>
          </p:cNvPicPr>
          <p:nvPr/>
        </p:nvPicPr>
        <p:blipFill>
          <a:blip r:embed="rId6" cstate="print"/>
          <a:srcRect/>
          <a:stretch>
            <a:fillRect/>
          </a:stretch>
        </p:blipFill>
        <p:spPr bwMode="auto">
          <a:xfrm>
            <a:off x="5364088" y="1412776"/>
            <a:ext cx="1872208" cy="17572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t="6317" b="17882"/>
          <a:stretch>
            <a:fillRect/>
          </a:stretch>
        </p:blipFill>
        <p:spPr bwMode="auto">
          <a:xfrm>
            <a:off x="6660232" y="1920184"/>
            <a:ext cx="2088232" cy="206879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6" name="Picture 2" descr="E:\Para Podium 55 X 20 c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48110"/>
            <a:ext cx="5004048" cy="18195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82620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836712"/>
            <a:ext cx="7992888" cy="5632311"/>
          </a:xfrm>
          <a:prstGeom prst="rect">
            <a:avLst/>
          </a:prstGeom>
          <a:noFill/>
        </p:spPr>
        <p:txBody>
          <a:bodyPr wrap="square" rtlCol="0">
            <a:spAutoFit/>
          </a:bodyPr>
          <a:lstStyle/>
          <a:p>
            <a:pPr algn="just"/>
            <a:r>
              <a:rPr lang="x-none" sz="2400"/>
              <a:t>Acuerda el Gobierno del Estado la creación de un estímulo que será entregado el </a:t>
            </a:r>
            <a:r>
              <a:rPr lang="x-none" sz="2400" b="1"/>
              <a:t>Día del Educador Físico por $500.00 </a:t>
            </a:r>
            <a:r>
              <a:rPr lang="x-none" sz="2400"/>
              <a:t>para los maestros</a:t>
            </a:r>
            <a:r>
              <a:rPr lang="es-MX" sz="2400" dirty="0"/>
              <a:t> del Sistema Transferido</a:t>
            </a:r>
            <a:r>
              <a:rPr lang="x-none" sz="2400"/>
              <a:t> que se desempeñen en la referida materia, a ser pagados en la segunda quincena de octubre, mismos que se actualizarán </a:t>
            </a:r>
            <a:r>
              <a:rPr lang="es-MX" sz="2400" dirty="0"/>
              <a:t>anualmente </a:t>
            </a:r>
            <a:r>
              <a:rPr lang="x-none" sz="2400"/>
              <a:t>en el mismo porcentaje del incremento al sueldo tabular</a:t>
            </a:r>
            <a:r>
              <a:rPr lang="x-none" sz="2400" smtClean="0"/>
              <a:t>.</a:t>
            </a:r>
            <a:endParaRPr lang="es-MX" sz="2400" dirty="0" smtClean="0"/>
          </a:p>
          <a:p>
            <a:pPr algn="just"/>
            <a:endParaRPr lang="es-MX" sz="2400" i="1" dirty="0"/>
          </a:p>
          <a:p>
            <a:pPr algn="just"/>
            <a:r>
              <a:rPr lang="x-none" sz="2400"/>
              <a:t>En reconocimiento a la labor que desempeñan los </a:t>
            </a:r>
            <a:r>
              <a:rPr lang="x-none" sz="2400" b="1"/>
              <a:t>docentes comisionados como directivos</a:t>
            </a:r>
            <a:r>
              <a:rPr lang="x-none" sz="2400"/>
              <a:t> informa la SEGE que cubrirá esta prestación en la segunda quincena de septiembre.  Asimismo, acuerda la SEGE incrementar </a:t>
            </a:r>
            <a:r>
              <a:rPr lang="es-MX" sz="2400" dirty="0"/>
              <a:t>anualmente </a:t>
            </a:r>
            <a:r>
              <a:rPr lang="x-none" sz="2400"/>
              <a:t>est</a:t>
            </a:r>
            <a:r>
              <a:rPr lang="es-MX" sz="2400" dirty="0"/>
              <a:t>e </a:t>
            </a:r>
            <a:r>
              <a:rPr lang="es-MX" sz="2400" dirty="0" smtClean="0"/>
              <a:t>beneficio</a:t>
            </a:r>
            <a:r>
              <a:rPr lang="x-none" sz="2400" smtClean="0"/>
              <a:t> </a:t>
            </a:r>
            <a:r>
              <a:rPr lang="x-none" sz="2400"/>
              <a:t>con el mismo porcentaje que aumente el sueldo </a:t>
            </a:r>
            <a:r>
              <a:rPr lang="x-none" sz="2400" smtClean="0"/>
              <a:t>tabular</a:t>
            </a:r>
            <a:endParaRPr lang="es-MX" sz="2400" i="1" dirty="0"/>
          </a:p>
          <a:p>
            <a:pPr algn="just"/>
            <a:endParaRPr lang="es-MX" sz="2400" dirty="0"/>
          </a:p>
        </p:txBody>
      </p:sp>
    </p:spTree>
    <p:extLst>
      <p:ext uri="{BB962C8B-B14F-4D97-AF65-F5344CB8AC3E}">
        <p14:creationId xmlns:p14="http://schemas.microsoft.com/office/powerpoint/2010/main" val="357828194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836712"/>
            <a:ext cx="8352928" cy="6001643"/>
          </a:xfrm>
          <a:prstGeom prst="rect">
            <a:avLst/>
          </a:prstGeom>
          <a:noFill/>
        </p:spPr>
        <p:txBody>
          <a:bodyPr wrap="square" rtlCol="0">
            <a:spAutoFit/>
          </a:bodyPr>
          <a:lstStyle/>
          <a:p>
            <a:pPr algn="just"/>
            <a:r>
              <a:rPr lang="x-none" sz="2400"/>
              <a:t>Dada la dedicación y esfuerzo a favor de la educación de la niñez y juventud potosina, acuerda el Gobierno del Estado asignar anualmente $3,750,000.00 para la </a:t>
            </a:r>
            <a:r>
              <a:rPr lang="x-none" sz="2400" b="1"/>
              <a:t>creación del reconocimiento “Profr. Juan Miranda Uresti”</a:t>
            </a:r>
            <a:r>
              <a:rPr lang="x-none" sz="2400"/>
              <a:t> consistente en la entrega de un estímulo por $2,500.00 y diploma.  </a:t>
            </a:r>
            <a:endParaRPr lang="es-MX" sz="2400" dirty="0" smtClean="0"/>
          </a:p>
          <a:p>
            <a:pPr algn="just"/>
            <a:endParaRPr lang="es-MX" sz="2400" i="1" dirty="0"/>
          </a:p>
          <a:p>
            <a:pPr algn="just"/>
            <a:r>
              <a:rPr lang="x-none" sz="2400"/>
              <a:t>Este beneficio está dirigido a aquellos docentes del nivel de Educación Básica del Sistema Transferido que cumplen </a:t>
            </a:r>
            <a:r>
              <a:rPr lang="x-none" sz="2400" b="1"/>
              <a:t>25 años de servicio.</a:t>
            </a:r>
            <a:r>
              <a:rPr lang="x-none" sz="2400"/>
              <a:t>  Los requisitos a cumplir serán plasmados en la convocatoria que se emita al término del ciclo escolar. </a:t>
            </a:r>
            <a:endParaRPr lang="es-MX" sz="2400" dirty="0" smtClean="0"/>
          </a:p>
          <a:p>
            <a:pPr algn="just"/>
            <a:endParaRPr lang="es-MX" sz="2400" dirty="0"/>
          </a:p>
          <a:p>
            <a:pPr algn="just"/>
            <a:r>
              <a:rPr lang="x-none" sz="2400" smtClean="0"/>
              <a:t>El </a:t>
            </a:r>
            <a:r>
              <a:rPr lang="x-none" sz="2400"/>
              <a:t>costo de esta prestación se actualizará anualmente en el mismo porcentaje del incremento al sueldo tabular.</a:t>
            </a:r>
            <a:endParaRPr lang="es-MX" sz="2400" i="1" dirty="0"/>
          </a:p>
          <a:p>
            <a:pPr algn="just"/>
            <a:endParaRPr lang="es-MX" sz="2400" dirty="0"/>
          </a:p>
        </p:txBody>
      </p:sp>
    </p:spTree>
    <p:extLst>
      <p:ext uri="{BB962C8B-B14F-4D97-AF65-F5344CB8AC3E}">
        <p14:creationId xmlns:p14="http://schemas.microsoft.com/office/powerpoint/2010/main" val="265051792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19" y="908720"/>
            <a:ext cx="8656953" cy="5632311"/>
          </a:xfrm>
          <a:prstGeom prst="rect">
            <a:avLst/>
          </a:prstGeom>
          <a:noFill/>
        </p:spPr>
        <p:txBody>
          <a:bodyPr wrap="square" rtlCol="0">
            <a:spAutoFit/>
          </a:bodyPr>
          <a:lstStyle/>
          <a:p>
            <a:pPr algn="just"/>
            <a:r>
              <a:rPr lang="x-none" sz="2400"/>
              <a:t>Para fortalecer el Subsistema de Educación Indígena, acuerda el Gobierno del Estado destinar $500,000.00</a:t>
            </a:r>
            <a:r>
              <a:rPr lang="x-none" sz="2400" smtClean="0"/>
              <a:t>.</a:t>
            </a:r>
            <a:endParaRPr lang="es-MX" sz="2400" dirty="0" smtClean="0"/>
          </a:p>
          <a:p>
            <a:pPr algn="just"/>
            <a:endParaRPr lang="es-MX" sz="2400" i="1" dirty="0"/>
          </a:p>
          <a:p>
            <a:pPr algn="just"/>
            <a:r>
              <a:rPr lang="x-none" sz="2400" smtClean="0"/>
              <a:t>Con </a:t>
            </a:r>
            <a:r>
              <a:rPr lang="x-none" sz="2400"/>
              <a:t>el propósito de mejorar los espacios educativos, acuerda la SEGE destinar $3</a:t>
            </a:r>
            <a:r>
              <a:rPr lang="es-MX" sz="2400" dirty="0"/>
              <a:t>3,6</a:t>
            </a:r>
            <a:r>
              <a:rPr lang="x-none" sz="2400"/>
              <a:t>00,000.00 para la rehabilitación de espacios educativos en el Estado</a:t>
            </a:r>
            <a:r>
              <a:rPr lang="x-none" sz="2400" smtClean="0"/>
              <a:t>.</a:t>
            </a:r>
            <a:r>
              <a:rPr lang="es-MX" sz="2400" dirty="0" smtClean="0"/>
              <a:t>(SE ACUERDA APLICAR ESTE MONTO AL PROGRAMA DE APOYO A LA JUBILACIÓN)</a:t>
            </a:r>
          </a:p>
          <a:p>
            <a:pPr algn="just"/>
            <a:endParaRPr lang="es-MX" sz="2400" i="1" dirty="0"/>
          </a:p>
          <a:p>
            <a:pPr algn="just"/>
            <a:r>
              <a:rPr lang="x-none" sz="2400" smtClean="0"/>
              <a:t>Acuerda </a:t>
            </a:r>
            <a:r>
              <a:rPr lang="x-none" sz="2400"/>
              <a:t>la SEGE destinar $200,000.00 para otorgar el apoyo para tesis, así como para registro de título y expedición de cédula profesional para el personal adscrito a la Sección 26 del SNTE atendiendo a los criterios establecidos para este beneficio</a:t>
            </a:r>
            <a:r>
              <a:rPr lang="es-MX" sz="2400" dirty="0"/>
              <a:t>.</a:t>
            </a:r>
            <a:endParaRPr lang="es-MX" sz="2400" i="1" dirty="0"/>
          </a:p>
          <a:p>
            <a:pPr algn="just"/>
            <a:endParaRPr lang="es-MX" sz="2400" dirty="0"/>
          </a:p>
        </p:txBody>
      </p:sp>
    </p:spTree>
    <p:extLst>
      <p:ext uri="{BB962C8B-B14F-4D97-AF65-F5344CB8AC3E}">
        <p14:creationId xmlns:p14="http://schemas.microsoft.com/office/powerpoint/2010/main" val="246123874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19" y="764704"/>
            <a:ext cx="8656953" cy="4893647"/>
          </a:xfrm>
          <a:prstGeom prst="rect">
            <a:avLst/>
          </a:prstGeom>
          <a:noFill/>
        </p:spPr>
        <p:txBody>
          <a:bodyPr wrap="square" rtlCol="0">
            <a:spAutoFit/>
          </a:bodyPr>
          <a:lstStyle/>
          <a:p>
            <a:pPr algn="just"/>
            <a:r>
              <a:rPr lang="x-none" sz="2400" smtClean="0"/>
              <a:t>Acuerda </a:t>
            </a:r>
            <a:r>
              <a:rPr lang="x-none" sz="2400"/>
              <a:t>la SEGE destinar $</a:t>
            </a:r>
            <a:r>
              <a:rPr lang="es-MX" sz="2400" dirty="0"/>
              <a:t>5</a:t>
            </a:r>
            <a:r>
              <a:rPr lang="x-none" sz="2400"/>
              <a:t>00,000.00 a ser aplicado en el fondo del fideicomiso de la “Casa del Maestro Jubilado</a:t>
            </a:r>
            <a:r>
              <a:rPr lang="x-none" sz="2400" smtClean="0"/>
              <a:t>”.</a:t>
            </a:r>
            <a:endParaRPr lang="es-MX" sz="2400" dirty="0" smtClean="0"/>
          </a:p>
          <a:p>
            <a:pPr algn="just"/>
            <a:endParaRPr lang="es-MX" sz="2400" i="1" dirty="0"/>
          </a:p>
          <a:p>
            <a:pPr algn="just"/>
            <a:r>
              <a:rPr lang="x-none" sz="2400"/>
              <a:t>Acuerda la SEGE destinar $10,000</a:t>
            </a:r>
            <a:r>
              <a:rPr lang="es-MX" sz="2400" dirty="0"/>
              <a:t>,000</a:t>
            </a:r>
            <a:r>
              <a:rPr lang="x-none" sz="2400"/>
              <a:t>.00 para fortalecer el fideicomiso de trabajadores jubilados</a:t>
            </a:r>
            <a:r>
              <a:rPr lang="x-none" sz="2400" smtClean="0"/>
              <a:t>.</a:t>
            </a:r>
            <a:endParaRPr lang="es-MX" sz="2400" dirty="0" smtClean="0"/>
          </a:p>
          <a:p>
            <a:pPr algn="just"/>
            <a:endParaRPr lang="es-MX" sz="2400" i="1" dirty="0"/>
          </a:p>
          <a:p>
            <a:pPr algn="just"/>
            <a:endParaRPr lang="es-MX" sz="2400" i="1" dirty="0"/>
          </a:p>
          <a:p>
            <a:pPr algn="just"/>
            <a:r>
              <a:rPr lang="x-none" sz="2400" b="1" smtClean="0"/>
              <a:t>ASUNTOS </a:t>
            </a:r>
            <a:r>
              <a:rPr lang="x-none" sz="2400" b="1"/>
              <a:t>DE SEGURIDAD </a:t>
            </a:r>
            <a:r>
              <a:rPr lang="x-none" sz="2400" b="1" smtClean="0"/>
              <a:t>SOCIAL</a:t>
            </a:r>
            <a:endParaRPr lang="es-MX" sz="2400" b="1" dirty="0" smtClean="0"/>
          </a:p>
          <a:p>
            <a:pPr algn="just"/>
            <a:endParaRPr lang="es-MX" sz="2400" i="1" dirty="0"/>
          </a:p>
          <a:p>
            <a:pPr algn="just"/>
            <a:r>
              <a:rPr lang="x-none" sz="2400"/>
              <a:t>Acuerda el Gobierno del Estado asignar $1,000,000.00 para fortalecer el Fondo Sectorizado del Subsistema de Telesecundarias en la Dirección de Pensiones del Estado.</a:t>
            </a:r>
            <a:endParaRPr lang="es-MX" sz="2400" i="1" dirty="0"/>
          </a:p>
          <a:p>
            <a:pPr algn="just"/>
            <a:endParaRPr lang="es-MX" sz="2400" dirty="0"/>
          </a:p>
        </p:txBody>
      </p:sp>
    </p:spTree>
    <p:extLst>
      <p:ext uri="{BB962C8B-B14F-4D97-AF65-F5344CB8AC3E}">
        <p14:creationId xmlns:p14="http://schemas.microsoft.com/office/powerpoint/2010/main" val="121893582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612844"/>
            <a:ext cx="8640960" cy="6524863"/>
          </a:xfrm>
          <a:prstGeom prst="rect">
            <a:avLst/>
          </a:prstGeom>
          <a:noFill/>
        </p:spPr>
        <p:txBody>
          <a:bodyPr wrap="square" rtlCol="0">
            <a:spAutoFit/>
          </a:bodyPr>
          <a:lstStyle/>
          <a:p>
            <a:pPr algn="just"/>
            <a:r>
              <a:rPr lang="es-ES" sz="2000" b="1" dirty="0"/>
              <a:t>PERSONAL DEL MODELO HOMOLOGADO </a:t>
            </a:r>
            <a:r>
              <a:rPr lang="es-ES" sz="2000" b="1" dirty="0" smtClean="0"/>
              <a:t>DE LA SECCIÓN 26 DEL SNTE</a:t>
            </a:r>
          </a:p>
          <a:p>
            <a:pPr algn="just"/>
            <a:endParaRPr lang="es-ES" sz="2000" b="1" dirty="0"/>
          </a:p>
          <a:p>
            <a:pPr algn="just"/>
            <a:r>
              <a:rPr lang="es-ES" sz="2000" dirty="0"/>
              <a:t>Acuerdan las partes destinar al Personal Homologado Centralizado el equivalente a </a:t>
            </a:r>
            <a:r>
              <a:rPr lang="es-ES" sz="2000" dirty="0" smtClean="0"/>
              <a:t>2 días </a:t>
            </a:r>
            <a:r>
              <a:rPr lang="es-ES" sz="2000" dirty="0"/>
              <a:t>de sueldo tabular para la actualización al incremento del bono fijo denominado “Actuación del Personal Homologado”.  Con esta cantidad el importe de esta prestación se pagará, aplicando en lo sucesivo el tabulador vigente al 16 de mayo</a:t>
            </a:r>
            <a:r>
              <a:rPr lang="es-ES" sz="2000" dirty="0" smtClean="0"/>
              <a:t>.</a:t>
            </a:r>
          </a:p>
          <a:p>
            <a:pPr algn="just"/>
            <a:endParaRPr lang="es-MX" sz="2000" dirty="0"/>
          </a:p>
          <a:p>
            <a:pPr algn="just"/>
            <a:r>
              <a:rPr lang="es-ES" sz="2000" dirty="0"/>
              <a:t>Acuerdan las partes destinar al Personal Homologado Centralizado el equivalente a 4 días de sueldo tabular para pasar de 11 a 15 días el bono fijo denominado “Actuación del Personal Homologado”.  Con esta cantidad el importe de esta prestación se pagará, en el mes de febrero de 2013, aplicando en lo sucesivo el tabulador vigente al 16 de mayo.  Previa difusión y aceptación de cada trabajador, en el año </a:t>
            </a:r>
            <a:r>
              <a:rPr lang="es-ES" sz="2000" dirty="0" smtClean="0"/>
              <a:t>2014 </a:t>
            </a:r>
            <a:r>
              <a:rPr lang="es-ES" sz="2000" dirty="0"/>
              <a:t>se destinará el 10% de los días asignados a este bono al Proyecto de Fortalecimiento de Calidad de Vida</a:t>
            </a:r>
            <a:r>
              <a:rPr lang="es-ES" sz="2000" dirty="0" smtClean="0"/>
              <a:t>.</a:t>
            </a:r>
          </a:p>
          <a:p>
            <a:pPr algn="just"/>
            <a:endParaRPr lang="es-MX" sz="2000" dirty="0"/>
          </a:p>
          <a:p>
            <a:pPr algn="just"/>
            <a:r>
              <a:rPr lang="es-ES" sz="2000" dirty="0"/>
              <a:t>El personal adscrito a la Sección 61 del SNTE no se verá favorecido con este incremento.</a:t>
            </a:r>
            <a:endParaRPr lang="es-MX" sz="2000" dirty="0"/>
          </a:p>
          <a:p>
            <a:pPr algn="just"/>
            <a:endParaRPr lang="es-MX" sz="2000" dirty="0"/>
          </a:p>
        </p:txBody>
      </p:sp>
    </p:spTree>
    <p:extLst>
      <p:ext uri="{BB962C8B-B14F-4D97-AF65-F5344CB8AC3E}">
        <p14:creationId xmlns:p14="http://schemas.microsoft.com/office/powerpoint/2010/main" val="64968541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7368" y="1485359"/>
            <a:ext cx="8424936" cy="4031873"/>
          </a:xfrm>
          <a:prstGeom prst="rect">
            <a:avLst/>
          </a:prstGeom>
        </p:spPr>
        <p:txBody>
          <a:bodyPr wrap="square">
            <a:spAutoFit/>
          </a:bodyPr>
          <a:lstStyle/>
          <a:p>
            <a:pPr algn="just"/>
            <a:r>
              <a:rPr lang="es-MX" sz="3200" dirty="0"/>
              <a:t>Para UPN, se acuerda destinar el equivalente a </a:t>
            </a:r>
            <a:r>
              <a:rPr lang="es-MX" sz="3200" b="1" dirty="0"/>
              <a:t>4 días de sueldo tabular para pasar de 6.5 a 10.5 días </a:t>
            </a:r>
            <a:r>
              <a:rPr lang="es-MX" sz="3200" dirty="0"/>
              <a:t>el bono denominado “Incentivo para la aplicación de la Nueva Propuesta Curricular”, en este año 2014, se destinará el equivalente a 2 días  asignados a este bono al Fortalecimiento de Calidad de Vida a quienes lo </a:t>
            </a:r>
            <a:r>
              <a:rPr lang="es-MX" sz="3200" dirty="0" smtClean="0"/>
              <a:t>hubieran </a:t>
            </a:r>
            <a:r>
              <a:rPr lang="es-MX" sz="3200" dirty="0"/>
              <a:t>aceptado.</a:t>
            </a:r>
          </a:p>
        </p:txBody>
      </p:sp>
    </p:spTree>
    <p:extLst>
      <p:ext uri="{BB962C8B-B14F-4D97-AF65-F5344CB8AC3E}">
        <p14:creationId xmlns:p14="http://schemas.microsoft.com/office/powerpoint/2010/main" val="193731571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908720"/>
            <a:ext cx="8280920" cy="5632311"/>
          </a:xfrm>
          <a:prstGeom prst="rect">
            <a:avLst/>
          </a:prstGeom>
          <a:noFill/>
        </p:spPr>
        <p:txBody>
          <a:bodyPr wrap="square" rtlCol="0">
            <a:spAutoFit/>
          </a:bodyPr>
          <a:lstStyle/>
          <a:p>
            <a:pPr algn="just"/>
            <a:r>
              <a:rPr lang="es-ES" sz="2400" dirty="0"/>
              <a:t>Acuerda el Gobierno del Estado destinar $1,400.00 a la creación del bono denominado “Organización del Ciclo Escolar”, concertado exclusivamente para el Personal Docente y el Personal de Apoyo y Asistencia a la Educación que labora en las Unidades 241 y 242 de la UPN y escuelas normales del modelo homologado estatal y transferido a la Entidad, a ser pagados en la primera quincena de septiembre, mismos que se actualizarán en el mismo porcentaje del incremento al sueldo tabular</a:t>
            </a:r>
            <a:r>
              <a:rPr lang="es-ES" sz="2400" dirty="0" smtClean="0"/>
              <a:t>.</a:t>
            </a:r>
          </a:p>
          <a:p>
            <a:pPr algn="just"/>
            <a:endParaRPr lang="es-ES" sz="2400" dirty="0"/>
          </a:p>
          <a:p>
            <a:pPr algn="just"/>
            <a:r>
              <a:rPr lang="es-ES" sz="2400" dirty="0"/>
              <a:t>Refrenda la Secretaría de Educación del Gobierno del Estado su compromiso de apoyar anualmente a las</a:t>
            </a:r>
            <a:r>
              <a:rPr lang="es-MX" sz="2400" dirty="0"/>
              <a:t> UPN’s 241 y 242 </a:t>
            </a:r>
            <a:r>
              <a:rPr lang="es-ES" sz="2400" dirty="0"/>
              <a:t>con $38,000.00 para actividades deportivas y $38,000.00 para actividades culturales</a:t>
            </a:r>
            <a:endParaRPr lang="es-MX" sz="2400" dirty="0"/>
          </a:p>
          <a:p>
            <a:pPr algn="just"/>
            <a:endParaRPr lang="es-MX" sz="2400" dirty="0"/>
          </a:p>
        </p:txBody>
      </p:sp>
    </p:spTree>
    <p:extLst>
      <p:ext uri="{BB962C8B-B14F-4D97-AF65-F5344CB8AC3E}">
        <p14:creationId xmlns:p14="http://schemas.microsoft.com/office/powerpoint/2010/main" val="63287941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39552" y="1052736"/>
            <a:ext cx="7985720" cy="1143001"/>
          </a:xfrm>
          <a:prstGeom prst="rect">
            <a:avLst/>
          </a:prstGeom>
        </p:spPr>
        <p:txBody>
          <a:bodyPr>
            <a:no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just"/>
            <a:r>
              <a:rPr lang="es-MX" sz="4000" dirty="0" smtClean="0"/>
              <a:t>Acuerdan las partes que se gestionará ante las autoridades federales lo procedente para que en su caso validen los acuerdos alcanzados en la presente negociación y surtan los efectos a que haya lugar.</a:t>
            </a:r>
            <a:endParaRPr lang="es-MX" sz="4000" dirty="0"/>
          </a:p>
        </p:txBody>
      </p:sp>
    </p:spTree>
    <p:extLst>
      <p:ext uri="{BB962C8B-B14F-4D97-AF65-F5344CB8AC3E}">
        <p14:creationId xmlns:p14="http://schemas.microsoft.com/office/powerpoint/2010/main" val="365313515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412776"/>
            <a:ext cx="8064896" cy="4801314"/>
          </a:xfrm>
          <a:prstGeom prst="rect">
            <a:avLst/>
          </a:prstGeom>
          <a:noFill/>
        </p:spPr>
        <p:txBody>
          <a:bodyPr wrap="square" rtlCol="0">
            <a:spAutoFit/>
          </a:bodyPr>
          <a:lstStyle/>
          <a:p>
            <a:pPr algn="just"/>
            <a:r>
              <a:rPr lang="es-MX" sz="2800" dirty="0" smtClean="0"/>
              <a:t>Esta respuesta otorgada por parte del Gobierno del Estado a la Sección 26 del SNTE, es la más alta en la historia y es por el monto global de</a:t>
            </a:r>
          </a:p>
          <a:p>
            <a:pPr algn="just"/>
            <a:endParaRPr lang="es-MX" sz="2800" dirty="0"/>
          </a:p>
          <a:p>
            <a:pPr algn="ctr"/>
            <a:r>
              <a:rPr lang="es-MX" sz="5400" b="1" dirty="0"/>
              <a:t>$</a:t>
            </a:r>
            <a:r>
              <a:rPr lang="es-MX" sz="5400" b="1" dirty="0" smtClean="0"/>
              <a:t>201,690,750.00</a:t>
            </a:r>
          </a:p>
          <a:p>
            <a:pPr algn="just"/>
            <a:endParaRPr lang="es-MX" sz="2800" b="1" dirty="0"/>
          </a:p>
          <a:p>
            <a:pPr algn="just"/>
            <a:r>
              <a:rPr lang="es-MX" sz="2800" dirty="0" smtClean="0"/>
              <a:t>Resultado de los acuerdos fundamentados en el desempeño profesional y comprometido de los trabajadores de la educación con la educación pública de </a:t>
            </a:r>
            <a:r>
              <a:rPr lang="es-MX" sz="2800" smtClean="0"/>
              <a:t>nuestro Estado.</a:t>
            </a:r>
            <a:endParaRPr lang="es-MX" sz="2800" dirty="0"/>
          </a:p>
        </p:txBody>
      </p:sp>
    </p:spTree>
    <p:extLst>
      <p:ext uri="{BB962C8B-B14F-4D97-AF65-F5344CB8AC3E}">
        <p14:creationId xmlns:p14="http://schemas.microsoft.com/office/powerpoint/2010/main" val="348727419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3726159"/>
            <a:ext cx="8118128" cy="2727177"/>
          </a:xfrm>
        </p:spPr>
        <p:txBody>
          <a:bodyPr>
            <a:normAutofit fontScale="90000"/>
          </a:bodyPr>
          <a:lstStyle/>
          <a:p>
            <a:pPr algn="just"/>
            <a:r>
              <a:rPr lang="es-MX" dirty="0" smtClean="0"/>
              <a:t>Con </a:t>
            </a:r>
            <a:r>
              <a:rPr lang="es-MX" b="1" dirty="0" smtClean="0"/>
              <a:t>UNIDAD, ORGULLO Y COMPROMISO</a:t>
            </a:r>
            <a:r>
              <a:rPr lang="es-MX" dirty="0" smtClean="0"/>
              <a:t>, forjamos el rumbo y construimos el destino de nuestra Organización Sindical, para beneficio de todos los Trabajadores de la Educación, EN LA DIGNIDAD Y EL PROFESIONALISMO.</a:t>
            </a:r>
            <a:endParaRPr lang="es-MX" dirty="0"/>
          </a:p>
        </p:txBody>
      </p:sp>
      <p:pic>
        <p:nvPicPr>
          <p:cNvPr id="3074" name="Picture 2" descr="E:\Para Podium 55 X 20 c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8" y="20246"/>
            <a:ext cx="9122831" cy="331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14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up)">
                                      <p:cBhvr>
                                        <p:cTn id="1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2163628"/>
            <a:ext cx="6109320" cy="3785652"/>
          </a:xfrm>
          <a:prstGeom prst="rect">
            <a:avLst/>
          </a:prstGeom>
          <a:noFill/>
        </p:spPr>
        <p:txBody>
          <a:bodyPr wrap="square" rtlCol="0">
            <a:spAutoFit/>
          </a:bodyPr>
          <a:lstStyle/>
          <a:p>
            <a:pPr algn="ctr"/>
            <a:r>
              <a:rPr lang="es-MX" sz="6000" b="1" dirty="0" smtClean="0"/>
              <a:t>PRINCIPALES PUNTOS</a:t>
            </a:r>
          </a:p>
          <a:p>
            <a:pPr algn="ctr"/>
            <a:r>
              <a:rPr lang="es-MX" sz="6000" b="1" dirty="0" smtClean="0"/>
              <a:t>DE </a:t>
            </a:r>
          </a:p>
          <a:p>
            <a:pPr algn="ctr"/>
            <a:r>
              <a:rPr lang="es-MX" sz="6000" b="1" dirty="0" smtClean="0"/>
              <a:t>ACUERDO</a:t>
            </a:r>
            <a:endParaRPr lang="es-MX" sz="6000" b="1" i="1" dirty="0"/>
          </a:p>
        </p:txBody>
      </p:sp>
      <p:pic>
        <p:nvPicPr>
          <p:cNvPr id="11" name="Picture 2" descr="https://encrypted-tbn1.gstatic.com/images?q=tbn:ANd9GcTTR7ByHVfN-_AVZxY9AMPalsprAjy8tG8u9IMeja66YvqeWFS0AQ"/>
          <p:cNvPicPr>
            <a:picLocks noChangeAspect="1" noChangeArrowheads="1"/>
          </p:cNvPicPr>
          <p:nvPr/>
        </p:nvPicPr>
        <p:blipFill>
          <a:blip r:embed="rId2" cstate="print"/>
          <a:srcRect/>
          <a:stretch>
            <a:fillRect/>
          </a:stretch>
        </p:blipFill>
        <p:spPr bwMode="auto">
          <a:xfrm>
            <a:off x="395536" y="389981"/>
            <a:ext cx="2304256" cy="22511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E:\Para Podium 55 X 20 c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3069" y="-8558"/>
            <a:ext cx="495093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66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6024" y="764704"/>
            <a:ext cx="8676456" cy="2400657"/>
          </a:xfrm>
          <a:prstGeom prst="rect">
            <a:avLst/>
          </a:prstGeom>
          <a:noFill/>
        </p:spPr>
        <p:txBody>
          <a:bodyPr wrap="square" rtlCol="0">
            <a:spAutoFit/>
          </a:bodyPr>
          <a:lstStyle/>
          <a:p>
            <a:pPr algn="ctr"/>
            <a:r>
              <a:rPr lang="x-none" sz="2400" b="1"/>
              <a:t>ACTUALIZACIÓN DE INCREMENTO A BONOS</a:t>
            </a:r>
            <a:r>
              <a:rPr lang="x-none" sz="2400" b="1" smtClean="0"/>
              <a:t>:</a:t>
            </a:r>
            <a:endParaRPr lang="es-MX" sz="2400" b="1" dirty="0" smtClean="0"/>
          </a:p>
          <a:p>
            <a:pPr algn="just"/>
            <a:endParaRPr lang="es-MX" b="1" i="1" dirty="0"/>
          </a:p>
          <a:p>
            <a:pPr algn="just"/>
            <a:r>
              <a:rPr lang="x-none" b="1" i="1"/>
              <a:t>Acuerda el Gobierno del Estado destinar $44 millones para la actualización del incremento de 4.25% a los bonos relacionados a continuación destinados al Personal Docente, así como del Personal de Apoyo y Asistencia a la Educación Básica Estas prestaciones se actualizarán anualmente tomando como base el tabulador al 16 de mayo del año que corresponda:</a:t>
            </a:r>
            <a:endParaRPr lang="es-MX" b="1" i="1" dirty="0"/>
          </a:p>
        </p:txBody>
      </p:sp>
      <p:graphicFrame>
        <p:nvGraphicFramePr>
          <p:cNvPr id="2" name="1 Tabla"/>
          <p:cNvGraphicFramePr>
            <a:graphicFrameLocks noGrp="1"/>
          </p:cNvGraphicFramePr>
          <p:nvPr>
            <p:extLst>
              <p:ext uri="{D42A27DB-BD31-4B8C-83A1-F6EECF244321}">
                <p14:modId xmlns:p14="http://schemas.microsoft.com/office/powerpoint/2010/main" val="2331333783"/>
              </p:ext>
            </p:extLst>
          </p:nvPr>
        </p:nvGraphicFramePr>
        <p:xfrm>
          <a:off x="827584" y="3284984"/>
          <a:ext cx="7632848" cy="2857124"/>
        </p:xfrm>
        <a:graphic>
          <a:graphicData uri="http://schemas.openxmlformats.org/drawingml/2006/table">
            <a:tbl>
              <a:tblPr firstRow="1" firstCol="1" bandRow="1">
                <a:tableStyleId>{5A111915-BE36-4E01-A7E5-04B1672EAD32}</a:tableStyleId>
              </a:tblPr>
              <a:tblGrid>
                <a:gridCol w="6298128"/>
                <a:gridCol w="1334720"/>
              </a:tblGrid>
              <a:tr h="314692">
                <a:tc>
                  <a:txBody>
                    <a:bodyPr/>
                    <a:lstStyle/>
                    <a:p>
                      <a:pPr algn="ctr">
                        <a:lnSpc>
                          <a:spcPct val="115000"/>
                        </a:lnSpc>
                        <a:spcAft>
                          <a:spcPts val="0"/>
                        </a:spcAft>
                      </a:pPr>
                      <a:r>
                        <a:rPr lang="es-MX" sz="1800" dirty="0">
                          <a:ln>
                            <a:solidFill>
                              <a:sysClr val="windowText" lastClr="000000"/>
                            </a:solidFill>
                          </a:ln>
                          <a:solidFill>
                            <a:sysClr val="windowText" lastClr="000000"/>
                          </a:solidFill>
                          <a:effectLst/>
                        </a:rPr>
                        <a:t>Bono</a:t>
                      </a:r>
                      <a:endParaRPr lang="es-MX" sz="2400" dirty="0">
                        <a:ln>
                          <a:solidFill>
                            <a:sysClr val="windowText" lastClr="000000"/>
                          </a:solidFill>
                        </a:ln>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ln>
                            <a:solidFill>
                              <a:sysClr val="windowText" lastClr="000000"/>
                            </a:solidFill>
                          </a:ln>
                          <a:solidFill>
                            <a:sysClr val="windowText" lastClr="000000"/>
                          </a:solidFill>
                          <a:effectLst/>
                        </a:rPr>
                        <a:t>Días</a:t>
                      </a:r>
                      <a:endParaRPr lang="es-MX" sz="2400" dirty="0">
                        <a:ln>
                          <a:solidFill>
                            <a:sysClr val="windowText" lastClr="000000"/>
                          </a:solidFill>
                        </a:ln>
                        <a:solidFill>
                          <a:sysClr val="windowText" lastClr="000000"/>
                        </a:solidFill>
                        <a:effectLst/>
                        <a:latin typeface="Calibri"/>
                        <a:ea typeface="Times New Roman"/>
                        <a:cs typeface="Times New Roman"/>
                      </a:endParaRPr>
                    </a:p>
                  </a:txBody>
                  <a:tcPr marL="68580" marR="68580" marT="0" marB="0" anchor="ctr"/>
                </a:tc>
              </a:tr>
              <a:tr h="333380">
                <a:tc>
                  <a:txBody>
                    <a:bodyPr/>
                    <a:lstStyle/>
                    <a:p>
                      <a:pPr>
                        <a:lnSpc>
                          <a:spcPct val="115000"/>
                        </a:lnSpc>
                        <a:spcAft>
                          <a:spcPts val="0"/>
                        </a:spcAft>
                      </a:pPr>
                      <a:r>
                        <a:rPr lang="es-MX" sz="1800" dirty="0">
                          <a:effectLst/>
                        </a:rPr>
                        <a:t>Apoyo a la Formación Profesional Permanente</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6</a:t>
                      </a:r>
                      <a:endParaRPr lang="es-MX" sz="2400" dirty="0">
                        <a:effectLst/>
                        <a:latin typeface="Calibri"/>
                        <a:ea typeface="Times New Roman"/>
                        <a:cs typeface="Times New Roman"/>
                      </a:endParaRPr>
                    </a:p>
                  </a:txBody>
                  <a:tcPr marL="68580" marR="68580" marT="0" marB="0" anchor="ctr"/>
                </a:tc>
              </a:tr>
              <a:tr h="314692">
                <a:tc>
                  <a:txBody>
                    <a:bodyPr/>
                    <a:lstStyle/>
                    <a:p>
                      <a:pPr>
                        <a:lnSpc>
                          <a:spcPct val="115000"/>
                        </a:lnSpc>
                        <a:spcAft>
                          <a:spcPts val="0"/>
                        </a:spcAft>
                      </a:pPr>
                      <a:r>
                        <a:rPr lang="es-MX" sz="1800" dirty="0">
                          <a:effectLst/>
                        </a:rPr>
                        <a:t>Actualización y Capacitación </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6</a:t>
                      </a:r>
                      <a:endParaRPr lang="es-MX" sz="2400" dirty="0">
                        <a:effectLst/>
                        <a:latin typeface="Calibri"/>
                        <a:ea typeface="Times New Roman"/>
                        <a:cs typeface="Times New Roman"/>
                      </a:endParaRPr>
                    </a:p>
                  </a:txBody>
                  <a:tcPr marL="68580" marR="68580" marT="0" marB="0" anchor="ctr"/>
                </a:tc>
              </a:tr>
              <a:tr h="314692">
                <a:tc>
                  <a:txBody>
                    <a:bodyPr/>
                    <a:lstStyle/>
                    <a:p>
                      <a:pPr>
                        <a:lnSpc>
                          <a:spcPct val="115000"/>
                        </a:lnSpc>
                        <a:spcAft>
                          <a:spcPts val="0"/>
                        </a:spcAft>
                      </a:pPr>
                      <a:r>
                        <a:rPr lang="es-MX" sz="1800" dirty="0">
                          <a:effectLst/>
                        </a:rPr>
                        <a:t>Adquisición de Tecnología Educativa</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6</a:t>
                      </a:r>
                      <a:endParaRPr lang="es-MX" sz="2400" dirty="0">
                        <a:effectLst/>
                        <a:latin typeface="Calibri"/>
                        <a:ea typeface="Times New Roman"/>
                        <a:cs typeface="Times New Roman"/>
                      </a:endParaRPr>
                    </a:p>
                  </a:txBody>
                  <a:tcPr marL="68580" marR="68580" marT="0" marB="0" anchor="ctr"/>
                </a:tc>
              </a:tr>
              <a:tr h="314692">
                <a:tc>
                  <a:txBody>
                    <a:bodyPr/>
                    <a:lstStyle/>
                    <a:p>
                      <a:pPr>
                        <a:lnSpc>
                          <a:spcPct val="115000"/>
                        </a:lnSpc>
                        <a:spcAft>
                          <a:spcPts val="0"/>
                        </a:spcAft>
                      </a:pPr>
                      <a:r>
                        <a:rPr lang="es-MX" sz="1800" dirty="0">
                          <a:effectLst/>
                        </a:rPr>
                        <a:t>Ayuda para Útiles de Trabajo</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6</a:t>
                      </a:r>
                      <a:endParaRPr lang="es-MX" sz="2400" dirty="0">
                        <a:effectLst/>
                        <a:latin typeface="Calibri"/>
                        <a:ea typeface="Times New Roman"/>
                        <a:cs typeface="Times New Roman"/>
                      </a:endParaRPr>
                    </a:p>
                  </a:txBody>
                  <a:tcPr marL="68580" marR="68580" marT="0" marB="0" anchor="ctr"/>
                </a:tc>
              </a:tr>
              <a:tr h="314692">
                <a:tc>
                  <a:txBody>
                    <a:bodyPr/>
                    <a:lstStyle/>
                    <a:p>
                      <a:pPr>
                        <a:lnSpc>
                          <a:spcPct val="115000"/>
                        </a:lnSpc>
                        <a:spcAft>
                          <a:spcPts val="0"/>
                        </a:spcAft>
                      </a:pPr>
                      <a:r>
                        <a:rPr lang="es-MX" sz="1800" dirty="0">
                          <a:effectLst/>
                        </a:rPr>
                        <a:t>Incentivo a la Gestión Pedagógica</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6</a:t>
                      </a:r>
                      <a:endParaRPr lang="es-MX" sz="2400" dirty="0">
                        <a:effectLst/>
                        <a:latin typeface="Calibri"/>
                        <a:ea typeface="Times New Roman"/>
                        <a:cs typeface="Times New Roman"/>
                      </a:endParaRPr>
                    </a:p>
                  </a:txBody>
                  <a:tcPr marL="68580" marR="68580" marT="0" marB="0" anchor="ctr"/>
                </a:tc>
              </a:tr>
              <a:tr h="314692">
                <a:tc>
                  <a:txBody>
                    <a:bodyPr/>
                    <a:lstStyle/>
                    <a:p>
                      <a:pPr>
                        <a:lnSpc>
                          <a:spcPct val="115000"/>
                        </a:lnSpc>
                        <a:spcAft>
                          <a:spcPts val="0"/>
                        </a:spcAft>
                      </a:pPr>
                      <a:r>
                        <a:rPr lang="es-MX" sz="1800" dirty="0">
                          <a:effectLst/>
                        </a:rPr>
                        <a:t>Organización del Ciclo Escolar</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6</a:t>
                      </a:r>
                      <a:endParaRPr lang="es-MX" sz="2400" dirty="0">
                        <a:effectLst/>
                        <a:latin typeface="Calibri"/>
                        <a:ea typeface="Times New Roman"/>
                        <a:cs typeface="Times New Roman"/>
                      </a:endParaRPr>
                    </a:p>
                  </a:txBody>
                  <a:tcPr marL="68580" marR="68580" marT="0" marB="0" anchor="ctr"/>
                </a:tc>
              </a:tr>
              <a:tr h="314692">
                <a:tc>
                  <a:txBody>
                    <a:bodyPr/>
                    <a:lstStyle/>
                    <a:p>
                      <a:pPr>
                        <a:lnSpc>
                          <a:spcPct val="115000"/>
                        </a:lnSpc>
                        <a:spcAft>
                          <a:spcPts val="0"/>
                        </a:spcAft>
                      </a:pPr>
                      <a:r>
                        <a:rPr lang="es-MX" sz="1800" dirty="0">
                          <a:effectLst/>
                        </a:rPr>
                        <a:t>Día Mundial del Docente</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6</a:t>
                      </a:r>
                      <a:endParaRPr lang="es-MX" sz="2400" dirty="0">
                        <a:effectLst/>
                        <a:latin typeface="Calibri"/>
                        <a:ea typeface="Times New Roman"/>
                        <a:cs typeface="Times New Roman"/>
                      </a:endParaRPr>
                    </a:p>
                  </a:txBody>
                  <a:tcPr marL="68580" marR="68580" marT="0" marB="0" anchor="ctr"/>
                </a:tc>
              </a:tr>
              <a:tr h="314692">
                <a:tc>
                  <a:txBody>
                    <a:bodyPr/>
                    <a:lstStyle/>
                    <a:p>
                      <a:pPr>
                        <a:lnSpc>
                          <a:spcPct val="115000"/>
                        </a:lnSpc>
                        <a:spcAft>
                          <a:spcPts val="0"/>
                        </a:spcAft>
                      </a:pPr>
                      <a:r>
                        <a:rPr lang="es-MX" sz="1800" dirty="0">
                          <a:effectLst/>
                        </a:rPr>
                        <a:t>Desempeño Pedagógico y Administrativo</a:t>
                      </a:r>
                      <a:endParaRPr lang="es-MX" sz="2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800" dirty="0">
                          <a:effectLst/>
                        </a:rPr>
                        <a:t>5</a:t>
                      </a:r>
                      <a:endParaRPr lang="es-MX" sz="24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5651865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620688"/>
            <a:ext cx="8568952" cy="2677656"/>
          </a:xfrm>
          <a:prstGeom prst="rect">
            <a:avLst/>
          </a:prstGeom>
          <a:noFill/>
        </p:spPr>
        <p:txBody>
          <a:bodyPr wrap="square" rtlCol="0">
            <a:spAutoFit/>
          </a:bodyPr>
          <a:lstStyle/>
          <a:p>
            <a:pPr algn="just"/>
            <a:r>
              <a:rPr lang="x-none" sz="2400" b="1"/>
              <a:t>INCREMENTO A BONOS</a:t>
            </a:r>
            <a:r>
              <a:rPr lang="x-none" sz="2400" b="1" smtClean="0"/>
              <a:t>:</a:t>
            </a:r>
            <a:endParaRPr lang="es-MX" sz="2400" b="1" dirty="0" smtClean="0"/>
          </a:p>
          <a:p>
            <a:pPr algn="just"/>
            <a:endParaRPr lang="es-MX" sz="2400" b="1" i="1" dirty="0"/>
          </a:p>
          <a:p>
            <a:pPr algn="just"/>
            <a:r>
              <a:rPr lang="x-none" sz="2400"/>
              <a:t>Con el propósito de fortalecer la economía de los trabajadores al servicio de la educación del Modelo de Educación Básica, acuerda el Gobierno del Estado incrementar el valor de los siguientes bonos:</a:t>
            </a:r>
            <a:endParaRPr lang="es-MX" sz="2400" i="1" dirty="0"/>
          </a:p>
          <a:p>
            <a:endParaRPr lang="es-MX" sz="2400" dirty="0"/>
          </a:p>
        </p:txBody>
      </p:sp>
      <p:graphicFrame>
        <p:nvGraphicFramePr>
          <p:cNvPr id="3" name="2 Tabla"/>
          <p:cNvGraphicFramePr>
            <a:graphicFrameLocks noGrp="1"/>
          </p:cNvGraphicFramePr>
          <p:nvPr>
            <p:extLst>
              <p:ext uri="{D42A27DB-BD31-4B8C-83A1-F6EECF244321}">
                <p14:modId xmlns:p14="http://schemas.microsoft.com/office/powerpoint/2010/main" val="1622821558"/>
              </p:ext>
            </p:extLst>
          </p:nvPr>
        </p:nvGraphicFramePr>
        <p:xfrm>
          <a:off x="539552" y="3188811"/>
          <a:ext cx="7862288" cy="1962912"/>
        </p:xfrm>
        <a:graphic>
          <a:graphicData uri="http://schemas.openxmlformats.org/drawingml/2006/table">
            <a:tbl>
              <a:tblPr firstRow="1" firstCol="1" bandRow="1">
                <a:tableStyleId>{00A15C55-8517-42AA-B614-E9B94910E393}</a:tableStyleId>
              </a:tblPr>
              <a:tblGrid>
                <a:gridCol w="3348495"/>
                <a:gridCol w="1637925"/>
                <a:gridCol w="1437934"/>
                <a:gridCol w="1437934"/>
              </a:tblGrid>
              <a:tr h="150495">
                <a:tc>
                  <a:txBody>
                    <a:bodyPr/>
                    <a:lstStyle/>
                    <a:p>
                      <a:pPr algn="ctr">
                        <a:lnSpc>
                          <a:spcPct val="115000"/>
                        </a:lnSpc>
                        <a:spcAft>
                          <a:spcPts val="0"/>
                        </a:spcAft>
                      </a:pPr>
                      <a:r>
                        <a:rPr lang="es-MX" sz="1600" dirty="0">
                          <a:solidFill>
                            <a:sysClr val="windowText" lastClr="000000"/>
                          </a:solidFill>
                          <a:effectLst/>
                        </a:rPr>
                        <a:t>Bono</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Anterior</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Incremento</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2000" dirty="0" smtClean="0">
                          <a:solidFill>
                            <a:sysClr val="windowText" lastClr="000000"/>
                          </a:solidFill>
                          <a:effectLst/>
                          <a:latin typeface="Calibri"/>
                          <a:ea typeface="Times New Roman"/>
                          <a:cs typeface="Times New Roman"/>
                        </a:rPr>
                        <a:t>Actual</a:t>
                      </a:r>
                      <a:endParaRPr lang="es-MX" sz="2000" dirty="0">
                        <a:solidFill>
                          <a:sysClr val="windowText" lastClr="000000"/>
                        </a:solidFill>
                        <a:effectLst/>
                        <a:latin typeface="Calibri"/>
                        <a:ea typeface="Times New Roman"/>
                        <a:cs typeface="Times New Roman"/>
                      </a:endParaRPr>
                    </a:p>
                  </a:txBody>
                  <a:tcPr marL="68580" marR="68580" marT="0" marB="0" anchor="ctr"/>
                </a:tc>
              </a:tr>
              <a:tr h="150495">
                <a:tc>
                  <a:txBody>
                    <a:bodyPr/>
                    <a:lstStyle/>
                    <a:p>
                      <a:pPr>
                        <a:lnSpc>
                          <a:spcPct val="115000"/>
                        </a:lnSpc>
                        <a:spcAft>
                          <a:spcPts val="0"/>
                        </a:spcAft>
                      </a:pPr>
                      <a:r>
                        <a:rPr lang="es-MX" sz="1600" dirty="0">
                          <a:solidFill>
                            <a:sysClr val="windowText" lastClr="000000"/>
                          </a:solidFill>
                          <a:effectLst/>
                        </a:rPr>
                        <a:t>Bono Compra de Útiles Escolares</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$2,650.00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a:t>
                      </a:r>
                      <a:r>
                        <a:rPr lang="es-MX" sz="1600" dirty="0" smtClean="0">
                          <a:solidFill>
                            <a:sysClr val="windowText" lastClr="000000"/>
                          </a:solidFill>
                          <a:effectLst/>
                        </a:rPr>
                        <a:t>150.00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2000" b="1" smtClean="0">
                          <a:solidFill>
                            <a:sysClr val="windowText" lastClr="000000"/>
                          </a:solidFill>
                          <a:effectLst/>
                          <a:latin typeface="Calibri"/>
                          <a:ea typeface="Times New Roman"/>
                          <a:cs typeface="Times New Roman"/>
                        </a:rPr>
                        <a:t>$ </a:t>
                      </a:r>
                      <a:r>
                        <a:rPr lang="es-MX" sz="2000" b="1" smtClean="0">
                          <a:solidFill>
                            <a:sysClr val="windowText" lastClr="000000"/>
                          </a:solidFill>
                          <a:effectLst/>
                          <a:latin typeface="Calibri"/>
                          <a:ea typeface="Times New Roman"/>
                          <a:cs typeface="Times New Roman"/>
                        </a:rPr>
                        <a:t>2,800.00</a:t>
                      </a:r>
                      <a:endParaRPr lang="es-MX" sz="2000" b="1" dirty="0">
                        <a:solidFill>
                          <a:sysClr val="windowText" lastClr="000000"/>
                        </a:solidFill>
                        <a:effectLst/>
                        <a:latin typeface="Calibri"/>
                        <a:ea typeface="Times New Roman"/>
                        <a:cs typeface="Times New Roman"/>
                      </a:endParaRPr>
                    </a:p>
                  </a:txBody>
                  <a:tcPr marL="68580" marR="68580" marT="0" marB="0" anchor="ctr"/>
                </a:tc>
              </a:tr>
              <a:tr h="150495">
                <a:tc>
                  <a:txBody>
                    <a:bodyPr/>
                    <a:lstStyle/>
                    <a:p>
                      <a:pPr>
                        <a:lnSpc>
                          <a:spcPct val="115000"/>
                        </a:lnSpc>
                        <a:spcAft>
                          <a:spcPts val="0"/>
                        </a:spcAft>
                      </a:pPr>
                      <a:r>
                        <a:rPr lang="es-MX" sz="1600" dirty="0">
                          <a:solidFill>
                            <a:sysClr val="windowText" lastClr="000000"/>
                          </a:solidFill>
                          <a:effectLst/>
                        </a:rPr>
                        <a:t>Bono de Transporte</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$1,900.00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$100.00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2000" b="1" dirty="0" smtClean="0">
                          <a:solidFill>
                            <a:sysClr val="windowText" lastClr="000000"/>
                          </a:solidFill>
                          <a:effectLst/>
                          <a:latin typeface="Calibri"/>
                          <a:ea typeface="Times New Roman"/>
                          <a:cs typeface="Times New Roman"/>
                        </a:rPr>
                        <a:t>$</a:t>
                      </a:r>
                      <a:r>
                        <a:rPr lang="es-MX" sz="2000" b="1" baseline="0" dirty="0" smtClean="0">
                          <a:solidFill>
                            <a:sysClr val="windowText" lastClr="000000"/>
                          </a:solidFill>
                          <a:effectLst/>
                          <a:latin typeface="Calibri"/>
                          <a:ea typeface="Times New Roman"/>
                          <a:cs typeface="Times New Roman"/>
                        </a:rPr>
                        <a:t> 2,000.00</a:t>
                      </a:r>
                      <a:endParaRPr lang="es-MX" sz="2000" b="1" dirty="0">
                        <a:solidFill>
                          <a:sysClr val="windowText" lastClr="000000"/>
                        </a:solidFill>
                        <a:effectLst/>
                        <a:latin typeface="Calibri"/>
                        <a:ea typeface="Times New Roman"/>
                        <a:cs typeface="Times New Roman"/>
                      </a:endParaRPr>
                    </a:p>
                  </a:txBody>
                  <a:tcPr marL="68580" marR="68580" marT="0" marB="0" anchor="ctr"/>
                </a:tc>
              </a:tr>
              <a:tr h="150495">
                <a:tc>
                  <a:txBody>
                    <a:bodyPr/>
                    <a:lstStyle/>
                    <a:p>
                      <a:pPr>
                        <a:lnSpc>
                          <a:spcPct val="115000"/>
                        </a:lnSpc>
                        <a:spcAft>
                          <a:spcPts val="0"/>
                        </a:spcAft>
                      </a:pPr>
                      <a:r>
                        <a:rPr lang="es-MX" sz="1600" dirty="0">
                          <a:solidFill>
                            <a:sysClr val="windowText" lastClr="000000"/>
                          </a:solidFill>
                          <a:effectLst/>
                        </a:rPr>
                        <a:t>Bono Día del Maestro</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$4,900.00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smtClean="0">
                          <a:solidFill>
                            <a:sysClr val="windowText" lastClr="000000"/>
                          </a:solidFill>
                          <a:effectLst/>
                        </a:rPr>
                        <a:t>$600.00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2000" b="1" dirty="0" smtClean="0">
                          <a:solidFill>
                            <a:sysClr val="windowText" lastClr="000000"/>
                          </a:solidFill>
                          <a:effectLst/>
                          <a:latin typeface="Calibri"/>
                          <a:ea typeface="Times New Roman"/>
                          <a:cs typeface="Times New Roman"/>
                        </a:rPr>
                        <a:t>$ 5,500.00</a:t>
                      </a:r>
                      <a:endParaRPr lang="es-MX" sz="2000" b="1" dirty="0">
                        <a:solidFill>
                          <a:sysClr val="windowText" lastClr="000000"/>
                        </a:solidFill>
                        <a:effectLst/>
                        <a:latin typeface="Calibri"/>
                        <a:ea typeface="Times New Roman"/>
                        <a:cs typeface="Times New Roman"/>
                      </a:endParaRPr>
                    </a:p>
                  </a:txBody>
                  <a:tcPr marL="68580" marR="68580" marT="0" marB="0" anchor="ctr"/>
                </a:tc>
              </a:tr>
              <a:tr h="150495">
                <a:tc>
                  <a:txBody>
                    <a:bodyPr/>
                    <a:lstStyle/>
                    <a:p>
                      <a:pPr>
                        <a:lnSpc>
                          <a:spcPct val="115000"/>
                        </a:lnSpc>
                        <a:spcAft>
                          <a:spcPts val="0"/>
                        </a:spcAft>
                      </a:pPr>
                      <a:r>
                        <a:rPr lang="es-MX" sz="1600" dirty="0">
                          <a:solidFill>
                            <a:sysClr val="windowText" lastClr="000000"/>
                          </a:solidFill>
                          <a:effectLst/>
                        </a:rPr>
                        <a:t>Bono Día del Administrativo</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a:solidFill>
                            <a:sysClr val="windowText" lastClr="000000"/>
                          </a:solidFill>
                          <a:effectLst/>
                        </a:rPr>
                        <a:t>$4,900.00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600" dirty="0" smtClean="0">
                          <a:solidFill>
                            <a:sysClr val="windowText" lastClr="000000"/>
                          </a:solidFill>
                          <a:effectLst/>
                        </a:rPr>
                        <a:t>$600.00</a:t>
                      </a:r>
                      <a:endParaRPr lang="es-MX" sz="2000" dirty="0">
                        <a:solidFill>
                          <a:sysClr val="windowText" lastClr="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2000" b="1" dirty="0" smtClean="0">
                          <a:solidFill>
                            <a:sysClr val="windowText" lastClr="000000"/>
                          </a:solidFill>
                          <a:effectLst/>
                          <a:latin typeface="Calibri"/>
                          <a:ea typeface="Times New Roman"/>
                          <a:cs typeface="Times New Roman"/>
                        </a:rPr>
                        <a:t>$ 5,500.00</a:t>
                      </a:r>
                      <a:endParaRPr lang="es-MX" sz="2000" b="1" dirty="0">
                        <a:solidFill>
                          <a:sysClr val="windowText" lastClr="000000"/>
                        </a:solidFill>
                        <a:effectLst/>
                        <a:latin typeface="Calibri"/>
                        <a:ea typeface="Times New Roman"/>
                        <a:cs typeface="Times New Roman"/>
                      </a:endParaRPr>
                    </a:p>
                  </a:txBody>
                  <a:tcPr marL="68580" marR="68580" marT="0" marB="0" anchor="ctr"/>
                </a:tc>
              </a:tr>
            </a:tbl>
          </a:graphicData>
        </a:graphic>
      </p:graphicFrame>
      <p:sp>
        <p:nvSpPr>
          <p:cNvPr id="4" name="3 CuadroTexto"/>
          <p:cNvSpPr txBox="1"/>
          <p:nvPr/>
        </p:nvSpPr>
        <p:spPr>
          <a:xfrm>
            <a:off x="611560" y="5373216"/>
            <a:ext cx="7920880" cy="1200329"/>
          </a:xfrm>
          <a:prstGeom prst="rect">
            <a:avLst/>
          </a:prstGeom>
          <a:noFill/>
        </p:spPr>
        <p:txBody>
          <a:bodyPr wrap="square" rtlCol="0">
            <a:spAutoFit/>
          </a:bodyPr>
          <a:lstStyle/>
          <a:p>
            <a:pPr algn="just"/>
            <a:r>
              <a:rPr lang="x-none" sz="2400" b="1"/>
              <a:t>A partir del año 2014 estos bonos se incrementarán en el mismo porcentaje en que se incremente el tabulador de sueldos</a:t>
            </a:r>
            <a:r>
              <a:rPr lang="x-none" sz="2400" b="1" smtClean="0"/>
              <a:t>.</a:t>
            </a:r>
            <a:endParaRPr lang="es-MX" sz="2400" b="1" i="1" dirty="0"/>
          </a:p>
        </p:txBody>
      </p:sp>
    </p:spTree>
    <p:extLst>
      <p:ext uri="{BB962C8B-B14F-4D97-AF65-F5344CB8AC3E}">
        <p14:creationId xmlns:p14="http://schemas.microsoft.com/office/powerpoint/2010/main" val="260238656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124744"/>
            <a:ext cx="8352928" cy="5632311"/>
          </a:xfrm>
          <a:prstGeom prst="rect">
            <a:avLst/>
          </a:prstGeom>
          <a:noFill/>
        </p:spPr>
        <p:txBody>
          <a:bodyPr wrap="square" rtlCol="0">
            <a:spAutoFit/>
          </a:bodyPr>
          <a:lstStyle/>
          <a:p>
            <a:pPr algn="just"/>
            <a:r>
              <a:rPr lang="x-none" sz="2400"/>
              <a:t>Acuerda el Gobierno del Estado destinar recursos del FAEB por el equivalente a un día de sueldo tabular para el Personal Docente y de Apoyo y Asistencia a la Educación Básica, que será pagado en la primer quincena de noviembre de 2014 con el tabulador vigente al 16 de mayo de cada año, según corresponda:  Para la Sección 26 se denominará “Desempeño Pedagógico y </a:t>
            </a:r>
            <a:r>
              <a:rPr lang="x-none" sz="2400" smtClean="0"/>
              <a:t>Administrativo</a:t>
            </a:r>
            <a:r>
              <a:rPr lang="es-MX" sz="2400" dirty="0" smtClean="0"/>
              <a:t>, (para llegar 6 días).</a:t>
            </a:r>
            <a:r>
              <a:rPr lang="x-none" sz="2400" smtClean="0"/>
              <a:t>  </a:t>
            </a:r>
            <a:r>
              <a:rPr lang="x-none" sz="2400"/>
              <a:t>Para los trabajadores del SEER se denominará “Apoyo a </a:t>
            </a:r>
            <a:r>
              <a:rPr lang="es-MX" sz="2400" dirty="0" smtClean="0"/>
              <a:t>la </a:t>
            </a:r>
            <a:r>
              <a:rPr lang="es-MX" sz="2400" dirty="0"/>
              <a:t>Cultura Física y Recreativa</a:t>
            </a:r>
            <a:r>
              <a:rPr lang="x-none" sz="2400" smtClean="0"/>
              <a:t>”</a:t>
            </a:r>
            <a:endParaRPr lang="es-MX" sz="2400" dirty="0" smtClean="0"/>
          </a:p>
          <a:p>
            <a:pPr algn="just"/>
            <a:endParaRPr lang="es-MX" sz="2400" i="1" dirty="0"/>
          </a:p>
          <a:p>
            <a:pPr algn="just"/>
            <a:r>
              <a:rPr lang="x-none" sz="2400"/>
              <a:t>Acuerda la Sección 26 del SNTE que el bono denominado “Día Mundial del Docente” cambie su nomenclatura a “Desarrollo Cultural de los Trabajadores al Servicio de la Educación”.</a:t>
            </a:r>
            <a:endParaRPr lang="es-MX" sz="2400" i="1" dirty="0"/>
          </a:p>
          <a:p>
            <a:pPr algn="just"/>
            <a:endParaRPr lang="es-MX" sz="2400" dirty="0"/>
          </a:p>
        </p:txBody>
      </p:sp>
    </p:spTree>
    <p:extLst>
      <p:ext uri="{BB962C8B-B14F-4D97-AF65-F5344CB8AC3E}">
        <p14:creationId xmlns:p14="http://schemas.microsoft.com/office/powerpoint/2010/main" val="285367920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620688"/>
            <a:ext cx="8568952" cy="1938992"/>
          </a:xfrm>
          <a:prstGeom prst="rect">
            <a:avLst/>
          </a:prstGeom>
          <a:noFill/>
        </p:spPr>
        <p:txBody>
          <a:bodyPr wrap="square" rtlCol="0">
            <a:spAutoFit/>
          </a:bodyPr>
          <a:lstStyle/>
          <a:p>
            <a:pPr algn="just"/>
            <a:r>
              <a:rPr lang="x-none" sz="2000" b="1"/>
              <a:t>CARRERA </a:t>
            </a:r>
            <a:r>
              <a:rPr lang="x-none" sz="2000" b="1" smtClean="0"/>
              <a:t>ADMINISTRATIVA</a:t>
            </a:r>
            <a:endParaRPr lang="es-MX" sz="2000" b="1" dirty="0" smtClean="0"/>
          </a:p>
          <a:p>
            <a:pPr algn="just"/>
            <a:endParaRPr lang="es-MX" sz="2000" b="1" i="1" dirty="0"/>
          </a:p>
          <a:p>
            <a:pPr algn="just"/>
            <a:r>
              <a:rPr lang="x-none" sz="2000" b="1"/>
              <a:t>Acuerda el Gobierno del Estado destinar $2’000,000.00 al fortalecimiento del Programa de Carrera Administrativa Estatal para la Etapa 2013-2014. </a:t>
            </a:r>
            <a:endParaRPr lang="es-MX" sz="2000" b="1" i="1" dirty="0"/>
          </a:p>
          <a:p>
            <a:pPr algn="just"/>
            <a:endParaRPr lang="es-MX" sz="2000" dirty="0"/>
          </a:p>
        </p:txBody>
      </p:sp>
      <p:sp>
        <p:nvSpPr>
          <p:cNvPr id="3" name="2 CuadroTexto"/>
          <p:cNvSpPr txBox="1"/>
          <p:nvPr/>
        </p:nvSpPr>
        <p:spPr>
          <a:xfrm>
            <a:off x="427049" y="2580462"/>
            <a:ext cx="8136904" cy="2246769"/>
          </a:xfrm>
          <a:prstGeom prst="rect">
            <a:avLst/>
          </a:prstGeom>
          <a:noFill/>
        </p:spPr>
        <p:txBody>
          <a:bodyPr wrap="square" rtlCol="0">
            <a:spAutoFit/>
          </a:bodyPr>
          <a:lstStyle/>
          <a:p>
            <a:pPr algn="just"/>
            <a:r>
              <a:rPr lang="es-MX" sz="2000" b="1" dirty="0" smtClean="0"/>
              <a:t>ASUNTOS PROFESIONALES</a:t>
            </a:r>
          </a:p>
          <a:p>
            <a:pPr algn="just"/>
            <a:endParaRPr lang="es-MX" sz="2000" b="1" dirty="0"/>
          </a:p>
          <a:p>
            <a:pPr algn="just"/>
            <a:r>
              <a:rPr lang="x-none" sz="2000" b="1" smtClean="0"/>
              <a:t>Con </a:t>
            </a:r>
            <a:r>
              <a:rPr lang="x-none" sz="2000" b="1"/>
              <a:t>el propósito de fortalecer los aspectos educativos de los trabajadores adscritos a la Sección 26, la Secretaría de Educación ha implementado los siguientes proyectos de carácter educativo:</a:t>
            </a:r>
            <a:endParaRPr lang="es-MX" sz="2000" b="1" i="1" dirty="0"/>
          </a:p>
          <a:p>
            <a:pPr algn="just"/>
            <a:endParaRPr lang="es-MX" sz="2000" dirty="0"/>
          </a:p>
        </p:txBody>
      </p:sp>
      <p:graphicFrame>
        <p:nvGraphicFramePr>
          <p:cNvPr id="4" name="3 Tabla"/>
          <p:cNvGraphicFramePr>
            <a:graphicFrameLocks noGrp="1"/>
          </p:cNvGraphicFramePr>
          <p:nvPr>
            <p:extLst>
              <p:ext uri="{D42A27DB-BD31-4B8C-83A1-F6EECF244321}">
                <p14:modId xmlns:p14="http://schemas.microsoft.com/office/powerpoint/2010/main" val="1552513093"/>
              </p:ext>
            </p:extLst>
          </p:nvPr>
        </p:nvGraphicFramePr>
        <p:xfrm>
          <a:off x="899592" y="4725144"/>
          <a:ext cx="7376329" cy="1962912"/>
        </p:xfrm>
        <a:graphic>
          <a:graphicData uri="http://schemas.openxmlformats.org/drawingml/2006/table">
            <a:tbl>
              <a:tblPr firstRow="1" firstCol="1" bandRow="1">
                <a:tableStyleId>{616DA210-FB5B-4158-B5E0-FEB733F419BA}</a:tableStyleId>
              </a:tblPr>
              <a:tblGrid>
                <a:gridCol w="4968552"/>
                <a:gridCol w="2407777"/>
              </a:tblGrid>
              <a:tr h="0">
                <a:tc>
                  <a:txBody>
                    <a:bodyPr/>
                    <a:lstStyle/>
                    <a:p>
                      <a:pPr marL="539115">
                        <a:lnSpc>
                          <a:spcPct val="115000"/>
                        </a:lnSpc>
                        <a:spcAft>
                          <a:spcPts val="0"/>
                        </a:spcAft>
                      </a:pPr>
                      <a:r>
                        <a:rPr lang="es-MX" sz="1600" dirty="0">
                          <a:effectLst/>
                        </a:rPr>
                        <a:t>Programa </a:t>
                      </a:r>
                      <a:endParaRPr lang="es-MX" sz="1600" dirty="0" smtClean="0">
                        <a:effectLst/>
                      </a:endParaRPr>
                    </a:p>
                    <a:p>
                      <a:pPr marL="539115">
                        <a:lnSpc>
                          <a:spcPct val="115000"/>
                        </a:lnSpc>
                        <a:spcAft>
                          <a:spcPts val="0"/>
                        </a:spcAft>
                      </a:pPr>
                      <a:r>
                        <a:rPr lang="es-MX" sz="1600" dirty="0" smtClean="0">
                          <a:effectLst/>
                        </a:rPr>
                        <a:t>Edutab</a:t>
                      </a:r>
                      <a:endParaRPr lang="es-MX" sz="2000" dirty="0">
                        <a:effectLst/>
                        <a:latin typeface="Calibri"/>
                        <a:ea typeface="Times New Roman"/>
                        <a:cs typeface="Times New Roman"/>
                      </a:endParaRPr>
                    </a:p>
                  </a:txBody>
                  <a:tcPr marL="68580" marR="68580" marT="0" marB="0" anchor="ctr"/>
                </a:tc>
                <a:tc>
                  <a:txBody>
                    <a:bodyPr/>
                    <a:lstStyle/>
                    <a:p>
                      <a:pPr marL="539115" algn="r">
                        <a:lnSpc>
                          <a:spcPct val="115000"/>
                        </a:lnSpc>
                        <a:spcAft>
                          <a:spcPts val="0"/>
                        </a:spcAft>
                      </a:pPr>
                      <a:r>
                        <a:rPr lang="es-MX" sz="1600" b="1" dirty="0" smtClean="0">
                          <a:effectLst/>
                        </a:rPr>
                        <a:t>$</a:t>
                      </a:r>
                      <a:r>
                        <a:rPr lang="es-MX" sz="1600" b="1" dirty="0">
                          <a:effectLst/>
                        </a:rPr>
                        <a:t>15,000,000.00</a:t>
                      </a:r>
                      <a:endParaRPr lang="es-MX" sz="2000" b="1" dirty="0">
                        <a:effectLst/>
                        <a:latin typeface="Calibri"/>
                        <a:ea typeface="Times New Roman"/>
                        <a:cs typeface="Times New Roman"/>
                      </a:endParaRPr>
                    </a:p>
                  </a:txBody>
                  <a:tcPr marL="68580" marR="68580" marT="0" marB="0" anchor="ctr"/>
                </a:tc>
              </a:tr>
              <a:tr h="0">
                <a:tc>
                  <a:txBody>
                    <a:bodyPr/>
                    <a:lstStyle/>
                    <a:p>
                      <a:pPr marL="539115">
                        <a:lnSpc>
                          <a:spcPct val="115000"/>
                        </a:lnSpc>
                        <a:spcAft>
                          <a:spcPts val="0"/>
                        </a:spcAft>
                      </a:pPr>
                      <a:r>
                        <a:rPr lang="es-MX" sz="1600" dirty="0">
                          <a:effectLst/>
                        </a:rPr>
                        <a:t>Estímulo para Olimpiada del Conocimiento</a:t>
                      </a:r>
                      <a:endParaRPr lang="es-MX" sz="2000" dirty="0">
                        <a:effectLst/>
                        <a:latin typeface="Calibri"/>
                        <a:ea typeface="Times New Roman"/>
                        <a:cs typeface="Times New Roman"/>
                      </a:endParaRPr>
                    </a:p>
                  </a:txBody>
                  <a:tcPr marL="68580" marR="68580" marT="0" marB="0" anchor="ctr"/>
                </a:tc>
                <a:tc>
                  <a:txBody>
                    <a:bodyPr/>
                    <a:lstStyle/>
                    <a:p>
                      <a:pPr marL="539115" algn="r">
                        <a:lnSpc>
                          <a:spcPct val="115000"/>
                        </a:lnSpc>
                        <a:spcAft>
                          <a:spcPts val="0"/>
                        </a:spcAft>
                      </a:pPr>
                      <a:r>
                        <a:rPr lang="es-MX" sz="1600" b="1" dirty="0">
                          <a:effectLst/>
                        </a:rPr>
                        <a:t>$1,000,000.00</a:t>
                      </a:r>
                      <a:endParaRPr lang="es-MX" sz="2000" b="1" dirty="0">
                        <a:effectLst/>
                        <a:latin typeface="Calibri"/>
                        <a:ea typeface="Times New Roman"/>
                        <a:cs typeface="Times New Roman"/>
                      </a:endParaRPr>
                    </a:p>
                  </a:txBody>
                  <a:tcPr marL="68580" marR="68580" marT="0" marB="0" anchor="ctr"/>
                </a:tc>
              </a:tr>
              <a:tr h="0">
                <a:tc>
                  <a:txBody>
                    <a:bodyPr/>
                    <a:lstStyle/>
                    <a:p>
                      <a:pPr marL="539115">
                        <a:lnSpc>
                          <a:spcPct val="115000"/>
                        </a:lnSpc>
                        <a:spcAft>
                          <a:spcPts val="0"/>
                        </a:spcAft>
                      </a:pPr>
                      <a:r>
                        <a:rPr lang="es-MX" sz="1600" dirty="0">
                          <a:effectLst/>
                        </a:rPr>
                        <a:t>Sistema de Desarrollo Profesional al Docente Frente a Grupo con maestría o doctorado</a:t>
                      </a:r>
                      <a:endParaRPr lang="es-MX" sz="2000" dirty="0">
                        <a:effectLst/>
                        <a:latin typeface="Calibri"/>
                        <a:ea typeface="Times New Roman"/>
                        <a:cs typeface="Times New Roman"/>
                      </a:endParaRPr>
                    </a:p>
                  </a:txBody>
                  <a:tcPr marL="68580" marR="68580" marT="0" marB="0" anchor="ctr"/>
                </a:tc>
                <a:tc>
                  <a:txBody>
                    <a:bodyPr/>
                    <a:lstStyle/>
                    <a:p>
                      <a:pPr marL="539115" algn="r">
                        <a:lnSpc>
                          <a:spcPct val="115000"/>
                        </a:lnSpc>
                        <a:spcAft>
                          <a:spcPts val="0"/>
                        </a:spcAft>
                      </a:pPr>
                      <a:r>
                        <a:rPr lang="es-MX" sz="1600" b="1" dirty="0">
                          <a:effectLst/>
                        </a:rPr>
                        <a:t>$1,000,000.00</a:t>
                      </a:r>
                      <a:endParaRPr lang="es-MX" sz="2000" b="1"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3316888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692696"/>
            <a:ext cx="8568952" cy="6001643"/>
          </a:xfrm>
          <a:prstGeom prst="rect">
            <a:avLst/>
          </a:prstGeom>
          <a:noFill/>
        </p:spPr>
        <p:txBody>
          <a:bodyPr wrap="square" rtlCol="0">
            <a:spAutoFit/>
          </a:bodyPr>
          <a:lstStyle/>
          <a:p>
            <a:pPr algn="just"/>
            <a:r>
              <a:rPr lang="es-MX" sz="2400" b="1" dirty="0" smtClean="0"/>
              <a:t>BECAS</a:t>
            </a:r>
          </a:p>
          <a:p>
            <a:pPr algn="just"/>
            <a:endParaRPr lang="es-MX" sz="2400" dirty="0"/>
          </a:p>
          <a:p>
            <a:pPr algn="just"/>
            <a:r>
              <a:rPr lang="x-none" sz="2400" smtClean="0"/>
              <a:t>Acuerdan </a:t>
            </a:r>
            <a:r>
              <a:rPr lang="x-none" sz="2400"/>
              <a:t>las partes destinar $3,000,000.00 para becas para los hijos de los trabajadores.  De este importe corresponden $2,700,000.00 a la Sección 26 del SNTE y $300,000.00 a la Sección 52 del SNTE.  Del importe asignado a cada Sección, éstas determinarán el importe que asignarán para apoyar el programa de “Becas de Apoyo para la Formación de los Hijos con Necesidades Educativas Especiales de los Trabajadores</a:t>
            </a:r>
            <a:r>
              <a:rPr lang="x-none" sz="2400" smtClean="0"/>
              <a:t>.</a:t>
            </a:r>
            <a:endParaRPr lang="es-MX" sz="2400" dirty="0" smtClean="0"/>
          </a:p>
          <a:p>
            <a:pPr algn="just"/>
            <a:endParaRPr lang="es-MX" sz="2400" i="1" dirty="0"/>
          </a:p>
          <a:p>
            <a:pPr algn="just"/>
            <a:r>
              <a:rPr lang="x-none" sz="2400"/>
              <a:t>Con el propósito de apoyar la superación profesional de los trabajadores, acuerda la SEGE destinar $1’000,000.00 al programa de Becas-Comisión.  De este importe corresponden $900,000.00 a la Sección 26 del SNTE y 2 becas-comisi</a:t>
            </a:r>
            <a:r>
              <a:rPr lang="es-MX" sz="2400" dirty="0"/>
              <a:t>ón par</a:t>
            </a:r>
            <a:r>
              <a:rPr lang="x-none" sz="2400"/>
              <a:t>a la Sección 52 del SNTE.</a:t>
            </a:r>
            <a:endParaRPr lang="es-MX" sz="2400" i="1" dirty="0"/>
          </a:p>
          <a:p>
            <a:pPr algn="just"/>
            <a:endParaRPr lang="es-MX" sz="2400" dirty="0"/>
          </a:p>
        </p:txBody>
      </p:sp>
    </p:spTree>
    <p:extLst>
      <p:ext uri="{BB962C8B-B14F-4D97-AF65-F5344CB8AC3E}">
        <p14:creationId xmlns:p14="http://schemas.microsoft.com/office/powerpoint/2010/main" val="145276861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980728"/>
            <a:ext cx="8208912" cy="5324535"/>
          </a:xfrm>
          <a:prstGeom prst="rect">
            <a:avLst/>
          </a:prstGeom>
          <a:noFill/>
        </p:spPr>
        <p:txBody>
          <a:bodyPr wrap="square" rtlCol="0">
            <a:spAutoFit/>
          </a:bodyPr>
          <a:lstStyle/>
          <a:p>
            <a:pPr algn="just"/>
            <a:r>
              <a:rPr lang="x-none" sz="2400" b="1"/>
              <a:t>REVALORACIÓN INSTITUCIONAL DE LOS TRABAJADORES AL SERVICIO DE LA </a:t>
            </a:r>
            <a:r>
              <a:rPr lang="x-none" sz="2400" b="1" smtClean="0"/>
              <a:t>EDUCACIÓN</a:t>
            </a:r>
            <a:endParaRPr lang="es-MX" sz="2400" b="1" dirty="0" smtClean="0"/>
          </a:p>
          <a:p>
            <a:pPr algn="just"/>
            <a:endParaRPr lang="es-MX" sz="2400" b="1" i="1" dirty="0"/>
          </a:p>
          <a:p>
            <a:pPr algn="just"/>
            <a:r>
              <a:rPr lang="x-none" sz="2000"/>
              <a:t>Acuerda la SEGE incrementar un 4.25% los Premios Municipales y Estatal con el propósito de incentivar al Personal de Apoyo y Asistencia a la Educación</a:t>
            </a:r>
            <a:r>
              <a:rPr lang="es-MX" sz="2000" dirty="0"/>
              <a:t> del Sistema Transferido.  Estos premios</a:t>
            </a:r>
            <a:r>
              <a:rPr lang="x-none" sz="2000"/>
              <a:t> se actualizarán en el mismo porcentaje del incremento al sueldo tabular como sigue</a:t>
            </a:r>
            <a:r>
              <a:rPr lang="x-none" sz="2000" smtClean="0"/>
              <a:t>:</a:t>
            </a:r>
            <a:endParaRPr lang="es-MX" sz="2000" dirty="0" smtClean="0"/>
          </a:p>
          <a:p>
            <a:pPr algn="just"/>
            <a:endParaRPr lang="es-MX" sz="2000" b="1" i="1" dirty="0"/>
          </a:p>
          <a:p>
            <a:pPr lvl="0" algn="just"/>
            <a:r>
              <a:rPr lang="es-ES" sz="2000" b="1" dirty="0"/>
              <a:t>Premio Estatal con $1,062.00 para llegar a $26,062.00.</a:t>
            </a:r>
            <a:endParaRPr lang="es-MX" sz="2000" b="1" dirty="0"/>
          </a:p>
          <a:p>
            <a:pPr lvl="0" algn="just"/>
            <a:r>
              <a:rPr lang="es-ES" sz="2000" b="1" dirty="0"/>
              <a:t>Premios Municipales con $272.00 para llegar a $</a:t>
            </a:r>
            <a:r>
              <a:rPr lang="es-ES" sz="2000" b="1" dirty="0" smtClean="0"/>
              <a:t>6,672.00</a:t>
            </a:r>
          </a:p>
          <a:p>
            <a:pPr lvl="0" algn="just"/>
            <a:endParaRPr lang="es-ES" sz="2000" b="1" dirty="0" smtClean="0"/>
          </a:p>
          <a:p>
            <a:pPr lvl="0" algn="just"/>
            <a:r>
              <a:rPr lang="es-ES" sz="2000" b="1" dirty="0" smtClean="0"/>
              <a:t>Nota: Los Premios Municipales y Estatales de Educación para docentes, se otorgan en Salarios Mínimos, por lo que se actualizan cada </a:t>
            </a:r>
            <a:r>
              <a:rPr lang="es-ES" sz="2000" b="1" smtClean="0"/>
              <a:t>año automáticamente.</a:t>
            </a:r>
            <a:endParaRPr lang="es-MX" sz="2000" b="1" dirty="0"/>
          </a:p>
          <a:p>
            <a:pPr algn="just"/>
            <a:endParaRPr lang="es-MX" sz="2400" b="1" dirty="0"/>
          </a:p>
        </p:txBody>
      </p:sp>
    </p:spTree>
    <p:extLst>
      <p:ext uri="{BB962C8B-B14F-4D97-AF65-F5344CB8AC3E}">
        <p14:creationId xmlns:p14="http://schemas.microsoft.com/office/powerpoint/2010/main" val="342863276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692696"/>
            <a:ext cx="8208912" cy="1631216"/>
          </a:xfrm>
          <a:prstGeom prst="rect">
            <a:avLst/>
          </a:prstGeom>
          <a:noFill/>
        </p:spPr>
        <p:txBody>
          <a:bodyPr wrap="square" rtlCol="0">
            <a:spAutoFit/>
          </a:bodyPr>
          <a:lstStyle/>
          <a:p>
            <a:pPr lvl="1" algn="ctr"/>
            <a:r>
              <a:rPr lang="x-none" sz="2800" b="1" smtClean="0"/>
              <a:t>PRESTACIONES</a:t>
            </a:r>
            <a:endParaRPr lang="es-MX" sz="2800" b="1" dirty="0"/>
          </a:p>
          <a:p>
            <a:pPr algn="just"/>
            <a:r>
              <a:rPr lang="x-none" b="1"/>
              <a:t>Acuerdan las partes incrementar anualmente las compensaciones siguientes en el mismo porcentaje que aumente el sueldo tabular del magisterio:</a:t>
            </a:r>
            <a:endParaRPr lang="es-MX" b="1" i="1" dirty="0"/>
          </a:p>
          <a:p>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687921366"/>
              </p:ext>
            </p:extLst>
          </p:nvPr>
        </p:nvGraphicFramePr>
        <p:xfrm>
          <a:off x="1187624" y="2444532"/>
          <a:ext cx="6912768" cy="3364992"/>
        </p:xfrm>
        <a:graphic>
          <a:graphicData uri="http://schemas.openxmlformats.org/drawingml/2006/table">
            <a:tbl>
              <a:tblPr firstRow="1" firstCol="1" bandRow="1">
                <a:tableStyleId>{7E9639D4-E3E2-4D34-9284-5A2195B3D0D7}</a:tableStyleId>
              </a:tblPr>
              <a:tblGrid>
                <a:gridCol w="6912768"/>
              </a:tblGrid>
              <a:tr h="0">
                <a:tc>
                  <a:txBody>
                    <a:bodyPr/>
                    <a:lstStyle/>
                    <a:p>
                      <a:pPr algn="ctr">
                        <a:lnSpc>
                          <a:spcPct val="115000"/>
                        </a:lnSpc>
                        <a:spcAft>
                          <a:spcPts val="0"/>
                        </a:spcAft>
                      </a:pPr>
                      <a:r>
                        <a:rPr lang="es-MX" sz="1600" dirty="0">
                          <a:effectLst/>
                        </a:rPr>
                        <a:t>PRESTACIÓN</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Educación Inicial</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Habilitados Pagadores</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Día de la Trabajadora Social</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Bono a Apoyos Técnico-Pedagógicos</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Itinerancia Educativa</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Compensación al PAAE del Internado Damián Carmona (mensual)</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Educación Especial y Capep</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Apoyo a la Formación Inicial No Escolarizada</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Vales de Despensa</a:t>
                      </a:r>
                      <a:endParaRPr lang="es-MX" sz="2000" dirty="0">
                        <a:effectLst/>
                        <a:latin typeface="Calibri"/>
                        <a:ea typeface="Times New Roman"/>
                        <a:cs typeface="Times New Roman"/>
                      </a:endParaRPr>
                    </a:p>
                  </a:txBody>
                  <a:tcPr marL="44450" marR="44450" marT="0" marB="0" anchor="ctr"/>
                </a:tc>
              </a:tr>
              <a:tr h="0">
                <a:tc>
                  <a:txBody>
                    <a:bodyPr/>
                    <a:lstStyle/>
                    <a:p>
                      <a:pPr>
                        <a:lnSpc>
                          <a:spcPct val="115000"/>
                        </a:lnSpc>
                        <a:spcAft>
                          <a:spcPts val="0"/>
                        </a:spcAft>
                      </a:pPr>
                      <a:r>
                        <a:rPr lang="es-MX" sz="1600" dirty="0">
                          <a:effectLst/>
                        </a:rPr>
                        <a:t>Compensación Salarial Progresiva</a:t>
                      </a:r>
                      <a:endParaRPr lang="es-MX" sz="2000" dirty="0">
                        <a:effectLst/>
                        <a:latin typeface="Calibri"/>
                        <a:ea typeface="Times New Roman"/>
                        <a:cs typeface="Times New Roman"/>
                      </a:endParaRPr>
                    </a:p>
                  </a:txBody>
                  <a:tcPr marL="44450" marR="44450" marT="0" marB="0" anchor="ctr"/>
                </a:tc>
              </a:tr>
            </a:tbl>
          </a:graphicData>
        </a:graphic>
      </p:graphicFrame>
      <p:sp>
        <p:nvSpPr>
          <p:cNvPr id="4" name="3 CuadroTexto"/>
          <p:cNvSpPr txBox="1"/>
          <p:nvPr/>
        </p:nvSpPr>
        <p:spPr>
          <a:xfrm>
            <a:off x="395536" y="6023029"/>
            <a:ext cx="8352928" cy="646331"/>
          </a:xfrm>
          <a:prstGeom prst="rect">
            <a:avLst/>
          </a:prstGeom>
          <a:noFill/>
        </p:spPr>
        <p:txBody>
          <a:bodyPr wrap="square" rtlCol="0">
            <a:spAutoFit/>
          </a:bodyPr>
          <a:lstStyle/>
          <a:p>
            <a:r>
              <a:rPr lang="x-none" b="1"/>
              <a:t>Para el año 2013 el incremento a estas prestaciones será del 4.25%.</a:t>
            </a:r>
            <a:endParaRPr lang="es-MX" b="1" i="1" dirty="0"/>
          </a:p>
          <a:p>
            <a:endParaRPr lang="es-MX" dirty="0"/>
          </a:p>
        </p:txBody>
      </p:sp>
    </p:spTree>
    <p:extLst>
      <p:ext uri="{BB962C8B-B14F-4D97-AF65-F5344CB8AC3E}">
        <p14:creationId xmlns:p14="http://schemas.microsoft.com/office/powerpoint/2010/main" val="3838982566"/>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123</TotalTime>
  <Words>1797</Words>
  <Application>Microsoft Office PowerPoint</Application>
  <PresentationFormat>Presentación en pantalla (4:3)</PresentationFormat>
  <Paragraphs>149</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Tema1</vt:lpstr>
      <vt:lpstr>RESPUESTA AL PLIEGO  GENERAL DE  DEMANDAS  2013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 UNIDAD, ORGULLO Y COMPROMISO, forjamos el rumbo y construimos el destino de nuestra Organización Sindical, para beneficio de todos los Trabajadores de la Educación, EN LA DIGNIDAD Y EL PROFESIONALISMO.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RESPUESTA AL PLIEGO  GENERAL DE DEMANDAS  2013</dc:title>
  <dc:creator>usuario</dc:creator>
  <cp:lastModifiedBy>JAVIER</cp:lastModifiedBy>
  <cp:revision>27</cp:revision>
  <dcterms:created xsi:type="dcterms:W3CDTF">2014-03-05T00:01:17Z</dcterms:created>
  <dcterms:modified xsi:type="dcterms:W3CDTF">2014-03-27T17:20:03Z</dcterms:modified>
</cp:coreProperties>
</file>